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 id="268" r:id="rId4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Raleway" charset="1" panose="00000000000000000000"/>
      <p:regular r:id="rId12"/>
    </p:embeddedFont>
    <p:embeddedFont>
      <p:font typeface="Raleway Bold" charset="1" panose="00000000000000000000"/>
      <p:regular r:id="rId13"/>
    </p:embeddedFont>
    <p:embeddedFont>
      <p:font typeface="Raleway Italics" charset="1" panose="00000000000000000000"/>
      <p:regular r:id="rId14"/>
    </p:embeddedFont>
    <p:embeddedFont>
      <p:font typeface="Raleway Bold Italics" charset="1" panose="00000000000000000000"/>
      <p:regular r:id="rId15"/>
    </p:embeddedFont>
    <p:embeddedFont>
      <p:font typeface="Raleway Thin" charset="1" panose="00000000000000000000"/>
      <p:regular r:id="rId16"/>
    </p:embeddedFont>
    <p:embeddedFont>
      <p:font typeface="Raleway Thin Italics" charset="1" panose="00000000000000000000"/>
      <p:regular r:id="rId17"/>
    </p:embeddedFont>
    <p:embeddedFont>
      <p:font typeface="Raleway Extra-Light" charset="1" panose="00000000000000000000"/>
      <p:regular r:id="rId18"/>
    </p:embeddedFont>
    <p:embeddedFont>
      <p:font typeface="Raleway Extra-Light Italics" charset="1" panose="00000000000000000000"/>
      <p:regular r:id="rId19"/>
    </p:embeddedFont>
    <p:embeddedFont>
      <p:font typeface="Raleway Light" charset="1" panose="00000000000000000000"/>
      <p:regular r:id="rId20"/>
    </p:embeddedFont>
    <p:embeddedFont>
      <p:font typeface="Raleway Light Italics" charset="1" panose="00000000000000000000"/>
      <p:regular r:id="rId21"/>
    </p:embeddedFont>
    <p:embeddedFont>
      <p:font typeface="Raleway Medium" charset="1" panose="00000000000000000000"/>
      <p:regular r:id="rId22"/>
    </p:embeddedFont>
    <p:embeddedFont>
      <p:font typeface="Raleway Medium Italics" charset="1" panose="00000000000000000000"/>
      <p:regular r:id="rId23"/>
    </p:embeddedFont>
    <p:embeddedFont>
      <p:font typeface="Raleway Semi-Bold" charset="1" panose="00000000000000000000"/>
      <p:regular r:id="rId24"/>
    </p:embeddedFont>
    <p:embeddedFont>
      <p:font typeface="Raleway Semi-Bold Italics" charset="1" panose="00000000000000000000"/>
      <p:regular r:id="rId25"/>
    </p:embeddedFont>
    <p:embeddedFont>
      <p:font typeface="Raleway Ultra-Bold" charset="1" panose="00000000000000000000"/>
      <p:regular r:id="rId26"/>
    </p:embeddedFont>
    <p:embeddedFont>
      <p:font typeface="Raleway Ultra-Bold Italics" charset="1" panose="00000000000000000000"/>
      <p:regular r:id="rId27"/>
    </p:embeddedFont>
    <p:embeddedFont>
      <p:font typeface="Raleway Heavy" charset="1" panose="00000000000000000000"/>
      <p:regular r:id="rId28"/>
    </p:embeddedFont>
    <p:embeddedFont>
      <p:font typeface="Raleway Heavy Italics" charset="1" panose="00000000000000000000"/>
      <p:regular r:id="rId29"/>
    </p:embeddedFont>
    <p:embeddedFont>
      <p:font typeface="Canva Sans" charset="1" panose="020B0503030501040103"/>
      <p:regular r:id="rId30"/>
    </p:embeddedFont>
    <p:embeddedFont>
      <p:font typeface="Canva Sans Bold" charset="1" panose="020B0803030501040103"/>
      <p:regular r:id="rId31"/>
    </p:embeddedFont>
    <p:embeddedFont>
      <p:font typeface="Canva Sans Italics" charset="1" panose="020B0503030501040103"/>
      <p:regular r:id="rId32"/>
    </p:embeddedFont>
    <p:embeddedFont>
      <p:font typeface="Canva Sans Bold Italics" charset="1" panose="020B0803030501040103"/>
      <p:regular r:id="rId33"/>
    </p:embeddedFont>
    <p:embeddedFont>
      <p:font typeface="Canva Sans Medium" charset="1" panose="020B0603030501040103"/>
      <p:regular r:id="rId34"/>
    </p:embeddedFont>
    <p:embeddedFont>
      <p:font typeface="Canva Sans Medium Italics" charset="1" panose="020B0603030501040103"/>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47" Target="slides/slide12.xml" Type="http://schemas.openxmlformats.org/officeDocument/2006/relationships/slide"/><Relationship Id="rId48" Target="slides/slide1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svg>
</file>

<file path=ppt/media/image22.png>
</file>

<file path=ppt/media/image23.svg>
</file>

<file path=ppt/media/image24.png>
</file>

<file path=ppt/media/image25.svg>
</file>

<file path=ppt/media/image3.png>
</file>

<file path=ppt/media/image4.png>
</file>

<file path=ppt/media/image5.jpe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 Id="rId4" Target="../media/image5.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5.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5.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jpeg" Type="http://schemas.openxmlformats.org/officeDocument/2006/relationships/image"/><Relationship Id="rId11" Target="https://www.linkedin.com/in/haider-ali-5aa493124" TargetMode="External" Type="http://schemas.openxmlformats.org/officeDocument/2006/relationships/hyperlink"/><Relationship Id="rId12" Target="https://www.linkedin.com/in/haider-ali-5aa493124"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20.png" Type="http://schemas.openxmlformats.org/officeDocument/2006/relationships/image"/><Relationship Id="rId5" Target="../media/image21.svg" Type="http://schemas.openxmlformats.org/officeDocument/2006/relationships/image"/><Relationship Id="rId6" Target="../media/image22.png" Type="http://schemas.openxmlformats.org/officeDocument/2006/relationships/image"/><Relationship Id="rId7" Target="../media/image23.svg" Type="http://schemas.openxmlformats.org/officeDocument/2006/relationships/image"/><Relationship Id="rId8" Target="../media/image24.png" Type="http://schemas.openxmlformats.org/officeDocument/2006/relationships/image"/><Relationship Id="rId9" Target="../media/image2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jpeg" Type="http://schemas.openxmlformats.org/officeDocument/2006/relationships/image"/><Relationship Id="rId5"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5.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media/image5.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0" y="0"/>
            <a:ext cx="10929722" cy="10929722"/>
          </a:xfrm>
          <a:custGeom>
            <a:avLst/>
            <a:gdLst/>
            <a:ahLst/>
            <a:cxnLst/>
            <a:rect r="r" b="b" t="t" l="l"/>
            <a:pathLst>
              <a:path h="10929722" w="10929722">
                <a:moveTo>
                  <a:pt x="0" y="0"/>
                </a:moveTo>
                <a:lnTo>
                  <a:pt x="10929722" y="0"/>
                </a:lnTo>
                <a:lnTo>
                  <a:pt x="10929722" y="10929722"/>
                </a:lnTo>
                <a:lnTo>
                  <a:pt x="0" y="1092972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630800" y="1749140"/>
            <a:ext cx="4051102" cy="4051102"/>
          </a:xfrm>
          <a:custGeom>
            <a:avLst/>
            <a:gdLst/>
            <a:ahLst/>
            <a:cxnLst/>
            <a:rect r="r" b="b" t="t" l="l"/>
            <a:pathLst>
              <a:path h="4051102" w="4051102">
                <a:moveTo>
                  <a:pt x="0" y="0"/>
                </a:moveTo>
                <a:lnTo>
                  <a:pt x="4051103" y="0"/>
                </a:lnTo>
                <a:lnTo>
                  <a:pt x="4051103" y="4051103"/>
                </a:lnTo>
                <a:lnTo>
                  <a:pt x="0" y="4051103"/>
                </a:lnTo>
                <a:lnTo>
                  <a:pt x="0" y="0"/>
                </a:lnTo>
                <a:close/>
              </a:path>
            </a:pathLst>
          </a:custGeom>
          <a:blipFill>
            <a:blip r:embed="rId4"/>
            <a:stretch>
              <a:fillRect l="0" t="0" r="0" b="0"/>
            </a:stretch>
          </a:blipFill>
        </p:spPr>
      </p:sp>
      <p:sp>
        <p:nvSpPr>
          <p:cNvPr name="Freeform 4" id="4"/>
          <p:cNvSpPr/>
          <p:nvPr/>
        </p:nvSpPr>
        <p:spPr>
          <a:xfrm flipH="false" flipV="false" rot="0">
            <a:off x="12053403" y="5979335"/>
            <a:ext cx="5205897" cy="2821762"/>
          </a:xfrm>
          <a:custGeom>
            <a:avLst/>
            <a:gdLst/>
            <a:ahLst/>
            <a:cxnLst/>
            <a:rect r="r" b="b" t="t" l="l"/>
            <a:pathLst>
              <a:path h="2821762" w="5205897">
                <a:moveTo>
                  <a:pt x="0" y="0"/>
                </a:moveTo>
                <a:lnTo>
                  <a:pt x="5205897" y="0"/>
                </a:lnTo>
                <a:lnTo>
                  <a:pt x="5205897" y="2821762"/>
                </a:lnTo>
                <a:lnTo>
                  <a:pt x="0" y="2821762"/>
                </a:lnTo>
                <a:lnTo>
                  <a:pt x="0" y="0"/>
                </a:lnTo>
                <a:close/>
              </a:path>
            </a:pathLst>
          </a:custGeom>
          <a:blipFill>
            <a:blip r:embed="rId5"/>
            <a:stretch>
              <a:fillRect l="0" t="0" r="-3244" b="0"/>
            </a:stretch>
          </a:blipFill>
        </p:spPr>
      </p:sp>
      <p:sp>
        <p:nvSpPr>
          <p:cNvPr name="Freeform 5" id="5"/>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6"/>
            <a:stretch>
              <a:fillRect l="0" t="0" r="0" b="0"/>
            </a:stretch>
          </a:blipFill>
        </p:spPr>
      </p:sp>
      <p:sp>
        <p:nvSpPr>
          <p:cNvPr name="TextBox 6" id="6"/>
          <p:cNvSpPr txBox="true"/>
          <p:nvPr/>
        </p:nvSpPr>
        <p:spPr>
          <a:xfrm rot="0">
            <a:off x="1219200" y="2557571"/>
            <a:ext cx="8380612" cy="4047800"/>
          </a:xfrm>
          <a:prstGeom prst="rect">
            <a:avLst/>
          </a:prstGeom>
        </p:spPr>
        <p:txBody>
          <a:bodyPr anchor="t" rtlCol="false" tIns="0" lIns="0" bIns="0" rIns="0">
            <a:spAutoFit/>
          </a:bodyPr>
          <a:lstStyle/>
          <a:p>
            <a:pPr marL="0" indent="0" lvl="1">
              <a:lnSpc>
                <a:spcPts val="7867"/>
              </a:lnSpc>
            </a:pPr>
            <a:r>
              <a:rPr lang="en-US" sz="8741" spc="-402">
                <a:solidFill>
                  <a:srgbClr val="000000"/>
                </a:solidFill>
                <a:latin typeface="Raleway Bold"/>
              </a:rPr>
              <a:t>Analyzing the Sales of the Books on Amazon</a:t>
            </a:r>
          </a:p>
        </p:txBody>
      </p:sp>
      <p:sp>
        <p:nvSpPr>
          <p:cNvPr name="TextBox 7" id="7"/>
          <p:cNvSpPr txBox="true"/>
          <p:nvPr/>
        </p:nvSpPr>
        <p:spPr>
          <a:xfrm rot="0">
            <a:off x="1219200" y="7189801"/>
            <a:ext cx="9179504" cy="752475"/>
          </a:xfrm>
          <a:prstGeom prst="rect">
            <a:avLst/>
          </a:prstGeom>
        </p:spPr>
        <p:txBody>
          <a:bodyPr anchor="t" rtlCol="false" tIns="0" lIns="0" bIns="0" rIns="0">
            <a:spAutoFit/>
          </a:bodyPr>
          <a:lstStyle/>
          <a:p>
            <a:pPr marL="0" indent="0" lvl="1">
              <a:lnSpc>
                <a:spcPts val="5400"/>
              </a:lnSpc>
            </a:pPr>
            <a:r>
              <a:rPr lang="en-US" sz="6000" spc="-276">
                <a:solidFill>
                  <a:srgbClr val="000000"/>
                </a:solidFill>
                <a:latin typeface="Raleway Medium"/>
              </a:rPr>
              <a:t>A Case Study using SQL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F9800"/>
        </a:solidFill>
      </p:bgPr>
    </p:bg>
    <p:spTree>
      <p:nvGrpSpPr>
        <p:cNvPr id="1" name=""/>
        <p:cNvGrpSpPr/>
        <p:nvPr/>
      </p:nvGrpSpPr>
      <p:grpSpPr>
        <a:xfrm>
          <a:off x="0" y="0"/>
          <a:ext cx="0" cy="0"/>
          <a:chOff x="0" y="0"/>
          <a:chExt cx="0" cy="0"/>
        </a:xfrm>
      </p:grpSpPr>
      <p:sp>
        <p:nvSpPr>
          <p:cNvPr name="Freeform 2" id="2"/>
          <p:cNvSpPr/>
          <p:nvPr/>
        </p:nvSpPr>
        <p:spPr>
          <a:xfrm flipH="false" flipV="false" rot="0">
            <a:off x="8615970" y="1489143"/>
            <a:ext cx="9480913" cy="4030931"/>
          </a:xfrm>
          <a:custGeom>
            <a:avLst/>
            <a:gdLst/>
            <a:ahLst/>
            <a:cxnLst/>
            <a:rect r="r" b="b" t="t" l="l"/>
            <a:pathLst>
              <a:path h="4030931" w="9480913">
                <a:moveTo>
                  <a:pt x="0" y="0"/>
                </a:moveTo>
                <a:lnTo>
                  <a:pt x="9480914" y="0"/>
                </a:lnTo>
                <a:lnTo>
                  <a:pt x="9480914" y="4030931"/>
                </a:lnTo>
                <a:lnTo>
                  <a:pt x="0" y="4030931"/>
                </a:lnTo>
                <a:lnTo>
                  <a:pt x="0" y="0"/>
                </a:lnTo>
                <a:close/>
              </a:path>
            </a:pathLst>
          </a:custGeom>
          <a:blipFill>
            <a:blip r:embed="rId2"/>
            <a:stretch>
              <a:fillRect l="0" t="0" r="0" b="0"/>
            </a:stretch>
          </a:blipFill>
          <a:ln w="38100" cap="sq">
            <a:solidFill>
              <a:srgbClr val="000000"/>
            </a:solidFill>
            <a:prstDash val="solid"/>
            <a:miter/>
          </a:ln>
        </p:spPr>
      </p:sp>
      <p:sp>
        <p:nvSpPr>
          <p:cNvPr name="Freeform 3" id="3"/>
          <p:cNvSpPr/>
          <p:nvPr/>
        </p:nvSpPr>
        <p:spPr>
          <a:xfrm flipH="false" flipV="false" rot="0">
            <a:off x="8615970" y="5652214"/>
            <a:ext cx="6134626" cy="4527033"/>
          </a:xfrm>
          <a:custGeom>
            <a:avLst/>
            <a:gdLst/>
            <a:ahLst/>
            <a:cxnLst/>
            <a:rect r="r" b="b" t="t" l="l"/>
            <a:pathLst>
              <a:path h="4527033" w="6134626">
                <a:moveTo>
                  <a:pt x="0" y="0"/>
                </a:moveTo>
                <a:lnTo>
                  <a:pt x="6134626" y="0"/>
                </a:lnTo>
                <a:lnTo>
                  <a:pt x="6134626" y="4527033"/>
                </a:lnTo>
                <a:lnTo>
                  <a:pt x="0" y="4527033"/>
                </a:lnTo>
                <a:lnTo>
                  <a:pt x="0" y="0"/>
                </a:lnTo>
                <a:close/>
              </a:path>
            </a:pathLst>
          </a:custGeom>
          <a:blipFill>
            <a:blip r:embed="rId3"/>
            <a:stretch>
              <a:fillRect l="0" t="-14504" r="0" b="0"/>
            </a:stretch>
          </a:blipFill>
          <a:ln w="38100" cap="sq">
            <a:solidFill>
              <a:srgbClr val="000000"/>
            </a:solidFill>
            <a:prstDash val="solid"/>
            <a:miter/>
          </a:ln>
        </p:spPr>
      </p:sp>
      <p:sp>
        <p:nvSpPr>
          <p:cNvPr name="Freeform 4" id="4"/>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4"/>
            <a:stretch>
              <a:fillRect l="0" t="0" r="0" b="0"/>
            </a:stretch>
          </a:blipFill>
        </p:spPr>
      </p:sp>
      <p:sp>
        <p:nvSpPr>
          <p:cNvPr name="TextBox 5" id="5"/>
          <p:cNvSpPr txBox="true"/>
          <p:nvPr/>
        </p:nvSpPr>
        <p:spPr>
          <a:xfrm rot="0">
            <a:off x="563451" y="1247775"/>
            <a:ext cx="8752518" cy="1914526"/>
          </a:xfrm>
          <a:prstGeom prst="rect">
            <a:avLst/>
          </a:prstGeom>
        </p:spPr>
        <p:txBody>
          <a:bodyPr anchor="t" rtlCol="false" tIns="0" lIns="0" bIns="0" rIns="0">
            <a:spAutoFit/>
          </a:bodyPr>
          <a:lstStyle/>
          <a:p>
            <a:pPr marL="0" indent="0" lvl="1">
              <a:lnSpc>
                <a:spcPts val="7200"/>
              </a:lnSpc>
            </a:pPr>
            <a:r>
              <a:rPr lang="en-US" sz="8000" spc="-368">
                <a:solidFill>
                  <a:srgbClr val="000000"/>
                </a:solidFill>
                <a:latin typeface="Raleway Medium"/>
              </a:rPr>
              <a:t>Genre Wise Top Authors</a:t>
            </a:r>
          </a:p>
        </p:txBody>
      </p:sp>
      <p:sp>
        <p:nvSpPr>
          <p:cNvPr name="TextBox 6" id="6"/>
          <p:cNvSpPr txBox="true"/>
          <p:nvPr/>
        </p:nvSpPr>
        <p:spPr>
          <a:xfrm rot="0">
            <a:off x="563451" y="3484959"/>
            <a:ext cx="7938219" cy="4105910"/>
          </a:xfrm>
          <a:prstGeom prst="rect">
            <a:avLst/>
          </a:prstGeom>
        </p:spPr>
        <p:txBody>
          <a:bodyPr anchor="t" rtlCol="false" tIns="0" lIns="0" bIns="0" rIns="0">
            <a:spAutoFit/>
          </a:bodyPr>
          <a:lstStyle/>
          <a:p>
            <a:pPr algn="just">
              <a:lnSpc>
                <a:spcPts val="3640"/>
              </a:lnSpc>
            </a:pPr>
            <a:r>
              <a:rPr lang="en-US" sz="2600">
                <a:solidFill>
                  <a:srgbClr val="000000"/>
                </a:solidFill>
                <a:latin typeface="Canva Sans"/>
              </a:rPr>
              <a:t>Authors based on the total number of books sold/ Number of people have rated within each genre can identify authors who are most successful in specific genres.</a:t>
            </a:r>
          </a:p>
          <a:p>
            <a:pPr algn="just">
              <a:lnSpc>
                <a:spcPts val="3640"/>
              </a:lnSpc>
            </a:pPr>
          </a:p>
          <a:p>
            <a:pPr algn="just">
              <a:lnSpc>
                <a:spcPts val="3640"/>
              </a:lnSpc>
            </a:pPr>
            <a:r>
              <a:rPr lang="en-US" sz="2600">
                <a:solidFill>
                  <a:srgbClr val="000000"/>
                </a:solidFill>
                <a:latin typeface="Canva Sans"/>
              </a:rPr>
              <a:t>It will help in fostering author partnerships, curating genre-specific collections, and optimizing recommendations for readers interested in particular genres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F9800"/>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3755567"/>
            <a:ext cx="8627929" cy="5183021"/>
          </a:xfrm>
          <a:custGeom>
            <a:avLst/>
            <a:gdLst/>
            <a:ahLst/>
            <a:cxnLst/>
            <a:rect r="r" b="b" t="t" l="l"/>
            <a:pathLst>
              <a:path h="5183021" w="8627929">
                <a:moveTo>
                  <a:pt x="0" y="0"/>
                </a:moveTo>
                <a:lnTo>
                  <a:pt x="8627929" y="0"/>
                </a:lnTo>
                <a:lnTo>
                  <a:pt x="8627929" y="5183020"/>
                </a:lnTo>
                <a:lnTo>
                  <a:pt x="0" y="5183020"/>
                </a:lnTo>
                <a:lnTo>
                  <a:pt x="0" y="0"/>
                </a:lnTo>
                <a:close/>
              </a:path>
            </a:pathLst>
          </a:custGeom>
          <a:blipFill>
            <a:blip r:embed="rId2"/>
            <a:stretch>
              <a:fillRect l="0" t="0" r="0" b="0"/>
            </a:stretch>
          </a:blipFill>
        </p:spPr>
      </p:sp>
      <p:sp>
        <p:nvSpPr>
          <p:cNvPr name="Freeform 3" id="3"/>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3"/>
            <a:stretch>
              <a:fillRect l="0" t="0" r="0" b="0"/>
            </a:stretch>
          </a:blipFill>
        </p:spPr>
      </p:sp>
      <p:sp>
        <p:nvSpPr>
          <p:cNvPr name="TextBox 4" id="4"/>
          <p:cNvSpPr txBox="true"/>
          <p:nvPr/>
        </p:nvSpPr>
        <p:spPr>
          <a:xfrm rot="0">
            <a:off x="563451" y="1247775"/>
            <a:ext cx="8752518" cy="1914526"/>
          </a:xfrm>
          <a:prstGeom prst="rect">
            <a:avLst/>
          </a:prstGeom>
        </p:spPr>
        <p:txBody>
          <a:bodyPr anchor="t" rtlCol="false" tIns="0" lIns="0" bIns="0" rIns="0">
            <a:spAutoFit/>
          </a:bodyPr>
          <a:lstStyle/>
          <a:p>
            <a:pPr marL="0" indent="0" lvl="1">
              <a:lnSpc>
                <a:spcPts val="7200"/>
              </a:lnSpc>
            </a:pPr>
            <a:r>
              <a:rPr lang="en-US" sz="8000" spc="-368">
                <a:solidFill>
                  <a:srgbClr val="000000"/>
                </a:solidFill>
                <a:latin typeface="Raleway Medium"/>
              </a:rPr>
              <a:t>Most Preffered Book Type</a:t>
            </a:r>
          </a:p>
        </p:txBody>
      </p:sp>
      <p:sp>
        <p:nvSpPr>
          <p:cNvPr name="TextBox 5" id="5"/>
          <p:cNvSpPr txBox="true"/>
          <p:nvPr/>
        </p:nvSpPr>
        <p:spPr>
          <a:xfrm rot="0">
            <a:off x="563451" y="3698417"/>
            <a:ext cx="7905210" cy="4563110"/>
          </a:xfrm>
          <a:prstGeom prst="rect">
            <a:avLst/>
          </a:prstGeom>
        </p:spPr>
        <p:txBody>
          <a:bodyPr anchor="t" rtlCol="false" tIns="0" lIns="0" bIns="0" rIns="0">
            <a:spAutoFit/>
          </a:bodyPr>
          <a:lstStyle/>
          <a:p>
            <a:pPr algn="just">
              <a:lnSpc>
                <a:spcPts val="3640"/>
              </a:lnSpc>
            </a:pPr>
            <a:r>
              <a:rPr lang="en-US" sz="2600">
                <a:solidFill>
                  <a:srgbClr val="000000"/>
                </a:solidFill>
                <a:latin typeface="Canva Sans"/>
              </a:rPr>
              <a:t>Understanding the sales performance of different book types helps businesses to optimize inventory allocation, invest in formats that resonate with customers, and adapt distribution strategies to meet evolving consumer preferences.</a:t>
            </a:r>
          </a:p>
          <a:p>
            <a:pPr algn="just">
              <a:lnSpc>
                <a:spcPts val="3640"/>
              </a:lnSpc>
            </a:pPr>
          </a:p>
          <a:p>
            <a:pPr algn="just">
              <a:lnSpc>
                <a:spcPts val="3640"/>
              </a:lnSpc>
            </a:pPr>
            <a:r>
              <a:rPr lang="en-US" sz="2600">
                <a:solidFill>
                  <a:srgbClr val="000000"/>
                </a:solidFill>
                <a:latin typeface="Canva Sans"/>
              </a:rPr>
              <a:t>Paperback has been the customers favorite among the top 3 book type available on Amazon followed by the Kindle Edition and Hardcover.</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F9800"/>
        </a:solidFill>
      </p:bgPr>
    </p:bg>
    <p:spTree>
      <p:nvGrpSpPr>
        <p:cNvPr id="1" name=""/>
        <p:cNvGrpSpPr/>
        <p:nvPr/>
      </p:nvGrpSpPr>
      <p:grpSpPr>
        <a:xfrm>
          <a:off x="0" y="0"/>
          <a:ext cx="0" cy="0"/>
          <a:chOff x="0" y="0"/>
          <a:chExt cx="0" cy="0"/>
        </a:xfrm>
      </p:grpSpPr>
      <p:sp>
        <p:nvSpPr>
          <p:cNvPr name="Freeform 2" id="2"/>
          <p:cNvSpPr/>
          <p:nvPr/>
        </p:nvSpPr>
        <p:spPr>
          <a:xfrm flipH="false" flipV="false" rot="0">
            <a:off x="8358518" y="3804920"/>
            <a:ext cx="8900782" cy="5346931"/>
          </a:xfrm>
          <a:custGeom>
            <a:avLst/>
            <a:gdLst/>
            <a:ahLst/>
            <a:cxnLst/>
            <a:rect r="r" b="b" t="t" l="l"/>
            <a:pathLst>
              <a:path h="5346931" w="8900782">
                <a:moveTo>
                  <a:pt x="0" y="0"/>
                </a:moveTo>
                <a:lnTo>
                  <a:pt x="8900782" y="0"/>
                </a:lnTo>
                <a:lnTo>
                  <a:pt x="8900782" y="5346931"/>
                </a:lnTo>
                <a:lnTo>
                  <a:pt x="0" y="5346931"/>
                </a:lnTo>
                <a:lnTo>
                  <a:pt x="0" y="0"/>
                </a:lnTo>
                <a:close/>
              </a:path>
            </a:pathLst>
          </a:custGeom>
          <a:blipFill>
            <a:blip r:embed="rId2"/>
            <a:stretch>
              <a:fillRect l="0" t="0" r="0" b="0"/>
            </a:stretch>
          </a:blipFill>
        </p:spPr>
      </p:sp>
      <p:sp>
        <p:nvSpPr>
          <p:cNvPr name="TextBox 3" id="3"/>
          <p:cNvSpPr txBox="true"/>
          <p:nvPr/>
        </p:nvSpPr>
        <p:spPr>
          <a:xfrm rot="0">
            <a:off x="563451" y="1433194"/>
            <a:ext cx="11445182" cy="1914526"/>
          </a:xfrm>
          <a:prstGeom prst="rect">
            <a:avLst/>
          </a:prstGeom>
        </p:spPr>
        <p:txBody>
          <a:bodyPr anchor="t" rtlCol="false" tIns="0" lIns="0" bIns="0" rIns="0">
            <a:spAutoFit/>
          </a:bodyPr>
          <a:lstStyle/>
          <a:p>
            <a:pPr marL="0" indent="0" lvl="1">
              <a:lnSpc>
                <a:spcPts val="7200"/>
              </a:lnSpc>
            </a:pPr>
            <a:r>
              <a:rPr lang="en-US" sz="8000" spc="-368">
                <a:solidFill>
                  <a:srgbClr val="000000"/>
                </a:solidFill>
                <a:latin typeface="Raleway Medium"/>
              </a:rPr>
              <a:t>Average Price Distribution AcrossTop 3 Book Type</a:t>
            </a:r>
          </a:p>
        </p:txBody>
      </p:sp>
      <p:sp>
        <p:nvSpPr>
          <p:cNvPr name="Freeform 4" id="4"/>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3"/>
            <a:stretch>
              <a:fillRect l="0" t="0" r="0" b="0"/>
            </a:stretch>
          </a:blipFill>
        </p:spPr>
      </p:sp>
      <p:sp>
        <p:nvSpPr>
          <p:cNvPr name="TextBox 5" id="5"/>
          <p:cNvSpPr txBox="true"/>
          <p:nvPr/>
        </p:nvSpPr>
        <p:spPr>
          <a:xfrm rot="0">
            <a:off x="563451" y="3747770"/>
            <a:ext cx="7406660" cy="2734310"/>
          </a:xfrm>
          <a:prstGeom prst="rect">
            <a:avLst/>
          </a:prstGeom>
        </p:spPr>
        <p:txBody>
          <a:bodyPr anchor="t" rtlCol="false" tIns="0" lIns="0" bIns="0" rIns="0">
            <a:spAutoFit/>
          </a:bodyPr>
          <a:lstStyle/>
          <a:p>
            <a:pPr algn="just">
              <a:lnSpc>
                <a:spcPts val="3640"/>
              </a:lnSpc>
            </a:pPr>
            <a:r>
              <a:rPr lang="en-US" sz="2600">
                <a:solidFill>
                  <a:srgbClr val="000000"/>
                </a:solidFill>
                <a:latin typeface="Canva Sans"/>
              </a:rPr>
              <a:t>Hardcover is the costliest among the top 3 book type which effects on the lesser sales or not so preferred by the customers as we saw in the previous chart. Paperback is the most preferred physical copy of the books and after that people prefer the ebooks on Kindle.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0" y="0"/>
            <a:ext cx="10929722" cy="10929722"/>
          </a:xfrm>
          <a:custGeom>
            <a:avLst/>
            <a:gdLst/>
            <a:ahLst/>
            <a:cxnLst/>
            <a:rect r="r" b="b" t="t" l="l"/>
            <a:pathLst>
              <a:path h="10929722" w="10929722">
                <a:moveTo>
                  <a:pt x="0" y="0"/>
                </a:moveTo>
                <a:lnTo>
                  <a:pt x="10929722" y="0"/>
                </a:lnTo>
                <a:lnTo>
                  <a:pt x="10929722" y="10929722"/>
                </a:lnTo>
                <a:lnTo>
                  <a:pt x="0" y="1092972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867657" y="1376536"/>
            <a:ext cx="5561408" cy="7533927"/>
          </a:xfrm>
          <a:custGeom>
            <a:avLst/>
            <a:gdLst/>
            <a:ahLst/>
            <a:cxnLst/>
            <a:rect r="r" b="b" t="t" l="l"/>
            <a:pathLst>
              <a:path h="7533927" w="5561408">
                <a:moveTo>
                  <a:pt x="0" y="0"/>
                </a:moveTo>
                <a:lnTo>
                  <a:pt x="5561408" y="0"/>
                </a:lnTo>
                <a:lnTo>
                  <a:pt x="5561408" y="7533928"/>
                </a:lnTo>
                <a:lnTo>
                  <a:pt x="0" y="75339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Freeform 4" id="4"/>
          <p:cNvSpPr/>
          <p:nvPr/>
        </p:nvSpPr>
        <p:spPr>
          <a:xfrm flipH="false" flipV="false" rot="0">
            <a:off x="1219200" y="8629514"/>
            <a:ext cx="509551" cy="509551"/>
          </a:xfrm>
          <a:custGeom>
            <a:avLst/>
            <a:gdLst/>
            <a:ahLst/>
            <a:cxnLst/>
            <a:rect r="r" b="b" t="t" l="l"/>
            <a:pathLst>
              <a:path h="509551" w="509551">
                <a:moveTo>
                  <a:pt x="0" y="0"/>
                </a:moveTo>
                <a:lnTo>
                  <a:pt x="509551" y="0"/>
                </a:lnTo>
                <a:lnTo>
                  <a:pt x="509551" y="509551"/>
                </a:lnTo>
                <a:lnTo>
                  <a:pt x="0" y="50955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219200" y="9348052"/>
            <a:ext cx="531018" cy="363023"/>
          </a:xfrm>
          <a:custGeom>
            <a:avLst/>
            <a:gdLst/>
            <a:ahLst/>
            <a:cxnLst/>
            <a:rect r="r" b="b" t="t" l="l"/>
            <a:pathLst>
              <a:path h="363023" w="531018">
                <a:moveTo>
                  <a:pt x="0" y="0"/>
                </a:moveTo>
                <a:lnTo>
                  <a:pt x="531018" y="0"/>
                </a:lnTo>
                <a:lnTo>
                  <a:pt x="531018" y="363023"/>
                </a:lnTo>
                <a:lnTo>
                  <a:pt x="0" y="36302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6" id="6"/>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10"/>
            <a:stretch>
              <a:fillRect l="0" t="0" r="0" b="0"/>
            </a:stretch>
          </a:blipFill>
        </p:spPr>
      </p:sp>
      <p:sp>
        <p:nvSpPr>
          <p:cNvPr name="TextBox 7" id="7"/>
          <p:cNvSpPr txBox="true"/>
          <p:nvPr/>
        </p:nvSpPr>
        <p:spPr>
          <a:xfrm rot="0">
            <a:off x="1219200" y="2646761"/>
            <a:ext cx="8144502" cy="5212553"/>
          </a:xfrm>
          <a:prstGeom prst="rect">
            <a:avLst/>
          </a:prstGeom>
        </p:spPr>
        <p:txBody>
          <a:bodyPr anchor="t" rtlCol="false" tIns="0" lIns="0" bIns="0" rIns="0">
            <a:spAutoFit/>
          </a:bodyPr>
          <a:lstStyle/>
          <a:p>
            <a:pPr marL="0" indent="0" lvl="1">
              <a:lnSpc>
                <a:spcPts val="13331"/>
              </a:lnSpc>
            </a:pPr>
            <a:r>
              <a:rPr lang="en-US" sz="14812" spc="-681">
                <a:solidFill>
                  <a:srgbClr val="000000"/>
                </a:solidFill>
                <a:latin typeface="Raleway Medium"/>
              </a:rPr>
              <a:t>Thank you very much!</a:t>
            </a:r>
          </a:p>
        </p:txBody>
      </p:sp>
      <p:sp>
        <p:nvSpPr>
          <p:cNvPr name="TextBox 8" id="8"/>
          <p:cNvSpPr txBox="true"/>
          <p:nvPr/>
        </p:nvSpPr>
        <p:spPr>
          <a:xfrm rot="0">
            <a:off x="1895794" y="8731888"/>
            <a:ext cx="7020125" cy="381003"/>
          </a:xfrm>
          <a:prstGeom prst="rect">
            <a:avLst/>
          </a:prstGeom>
        </p:spPr>
        <p:txBody>
          <a:bodyPr anchor="t" rtlCol="false" tIns="0" lIns="0" bIns="0" rIns="0">
            <a:spAutoFit/>
          </a:bodyPr>
          <a:lstStyle/>
          <a:p>
            <a:pPr marL="0" indent="0" lvl="1">
              <a:lnSpc>
                <a:spcPts val="2700"/>
              </a:lnSpc>
            </a:pPr>
            <a:r>
              <a:rPr lang="en-US" sz="3000" spc="-138" u="sng">
                <a:solidFill>
                  <a:srgbClr val="000000"/>
                </a:solidFill>
                <a:latin typeface="Raleway Medium"/>
                <a:hlinkClick r:id="rId11" tooltip="https://www.linkedin.com/in/haider-ali-5aa493124"/>
              </a:rPr>
              <a:t>linkedin.com/in/haider-ali-5aa493124</a:t>
            </a:r>
          </a:p>
        </p:txBody>
      </p:sp>
      <p:sp>
        <p:nvSpPr>
          <p:cNvPr name="TextBox 9" id="9"/>
          <p:cNvSpPr txBox="true"/>
          <p:nvPr/>
        </p:nvSpPr>
        <p:spPr>
          <a:xfrm rot="0">
            <a:off x="1219200" y="1104900"/>
            <a:ext cx="9179504" cy="381003"/>
          </a:xfrm>
          <a:prstGeom prst="rect">
            <a:avLst/>
          </a:prstGeom>
        </p:spPr>
        <p:txBody>
          <a:bodyPr anchor="t" rtlCol="false" tIns="0" lIns="0" bIns="0" rIns="0">
            <a:spAutoFit/>
          </a:bodyPr>
          <a:lstStyle/>
          <a:p>
            <a:pPr marL="0" indent="0" lvl="1">
              <a:lnSpc>
                <a:spcPts val="2700"/>
              </a:lnSpc>
            </a:pPr>
            <a:r>
              <a:rPr lang="en-US" sz="3000" spc="-138">
                <a:solidFill>
                  <a:srgbClr val="000000"/>
                </a:solidFill>
                <a:latin typeface="Raleway Medium"/>
              </a:rPr>
              <a:t>Presented by Haider Ali</a:t>
            </a:r>
          </a:p>
        </p:txBody>
      </p:sp>
      <p:sp>
        <p:nvSpPr>
          <p:cNvPr name="TextBox 10" id="10"/>
          <p:cNvSpPr txBox="true"/>
          <p:nvPr/>
        </p:nvSpPr>
        <p:spPr>
          <a:xfrm rot="0">
            <a:off x="1895794" y="9330073"/>
            <a:ext cx="7467907" cy="381003"/>
          </a:xfrm>
          <a:prstGeom prst="rect">
            <a:avLst/>
          </a:prstGeom>
        </p:spPr>
        <p:txBody>
          <a:bodyPr anchor="t" rtlCol="false" tIns="0" lIns="0" bIns="0" rIns="0">
            <a:spAutoFit/>
          </a:bodyPr>
          <a:lstStyle/>
          <a:p>
            <a:pPr marL="0" indent="0" lvl="1">
              <a:lnSpc>
                <a:spcPts val="2700"/>
              </a:lnSpc>
            </a:pPr>
            <a:r>
              <a:rPr lang="en-US" sz="3000" spc="-138" u="sng">
                <a:solidFill>
                  <a:srgbClr val="000000"/>
                </a:solidFill>
                <a:latin typeface="Raleway Medium"/>
                <a:hlinkClick r:id="rId12" tooltip="https://www.linkedin.com/in/haider-ali-5aa493124"/>
              </a:rPr>
              <a:t>haiderali.jnr@gmail.com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0">
            <a:off x="11117284" y="1893777"/>
            <a:ext cx="6547060" cy="6499445"/>
          </a:xfrm>
          <a:custGeom>
            <a:avLst/>
            <a:gdLst/>
            <a:ahLst/>
            <a:cxnLst/>
            <a:rect r="r" b="b" t="t" l="l"/>
            <a:pathLst>
              <a:path h="6499445" w="6547060">
                <a:moveTo>
                  <a:pt x="0" y="0"/>
                </a:moveTo>
                <a:lnTo>
                  <a:pt x="6547060" y="0"/>
                </a:lnTo>
                <a:lnTo>
                  <a:pt x="6547060" y="6499446"/>
                </a:lnTo>
                <a:lnTo>
                  <a:pt x="0" y="649944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0" y="0"/>
            <a:ext cx="10929722" cy="10929722"/>
          </a:xfrm>
          <a:custGeom>
            <a:avLst/>
            <a:gdLst/>
            <a:ahLst/>
            <a:cxnLst/>
            <a:rect r="r" b="b" t="t" l="l"/>
            <a:pathLst>
              <a:path h="10929722" w="10929722">
                <a:moveTo>
                  <a:pt x="0" y="0"/>
                </a:moveTo>
                <a:lnTo>
                  <a:pt x="10929722" y="0"/>
                </a:lnTo>
                <a:lnTo>
                  <a:pt x="10929722" y="10929722"/>
                </a:lnTo>
                <a:lnTo>
                  <a:pt x="0" y="1092972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6"/>
            <a:stretch>
              <a:fillRect l="0" t="0" r="0" b="0"/>
            </a:stretch>
          </a:blipFill>
        </p:spPr>
      </p:sp>
      <p:sp>
        <p:nvSpPr>
          <p:cNvPr name="TextBox 5" id="5"/>
          <p:cNvSpPr txBox="true"/>
          <p:nvPr/>
        </p:nvSpPr>
        <p:spPr>
          <a:xfrm rot="0">
            <a:off x="1209675" y="1629473"/>
            <a:ext cx="8214117" cy="2120266"/>
          </a:xfrm>
          <a:prstGeom prst="rect">
            <a:avLst/>
          </a:prstGeom>
        </p:spPr>
        <p:txBody>
          <a:bodyPr anchor="t" rtlCol="false" tIns="0" lIns="0" bIns="0" rIns="0">
            <a:spAutoFit/>
          </a:bodyPr>
          <a:lstStyle/>
          <a:p>
            <a:pPr algn="l" marL="0" indent="0" lvl="1">
              <a:lnSpc>
                <a:spcPts val="8010"/>
              </a:lnSpc>
              <a:spcBef>
                <a:spcPct val="0"/>
              </a:spcBef>
            </a:pPr>
            <a:r>
              <a:rPr lang="en-US" sz="8900" spc="-409" strike="noStrike" u="none">
                <a:solidFill>
                  <a:srgbClr val="000000"/>
                </a:solidFill>
                <a:latin typeface="Raleway"/>
              </a:rPr>
              <a:t>Introduction to results analysis</a:t>
            </a:r>
          </a:p>
        </p:txBody>
      </p:sp>
      <p:sp>
        <p:nvSpPr>
          <p:cNvPr name="TextBox 6" id="6"/>
          <p:cNvSpPr txBox="true"/>
          <p:nvPr/>
        </p:nvSpPr>
        <p:spPr>
          <a:xfrm rot="0">
            <a:off x="1219200" y="5086350"/>
            <a:ext cx="9399842" cy="4105910"/>
          </a:xfrm>
          <a:prstGeom prst="rect">
            <a:avLst/>
          </a:prstGeom>
        </p:spPr>
        <p:txBody>
          <a:bodyPr anchor="t" rtlCol="false" tIns="0" lIns="0" bIns="0" rIns="0">
            <a:spAutoFit/>
          </a:bodyPr>
          <a:lstStyle/>
          <a:p>
            <a:pPr>
              <a:lnSpc>
                <a:spcPts val="3639"/>
              </a:lnSpc>
              <a:spcBef>
                <a:spcPct val="0"/>
              </a:spcBef>
            </a:pPr>
            <a:r>
              <a:rPr lang="en-US" sz="2599">
                <a:solidFill>
                  <a:srgbClr val="000000"/>
                </a:solidFill>
                <a:latin typeface="Raleway Semi-Bold"/>
              </a:rPr>
              <a:t>This analysis is all about taking a closer look at the books available on Amazon. The dataset has the information on different types of genres, sub-genres, and individual books like their titles, authors, prices, and ratings. By digging into this data, we hope to give some interesting insights about what kinds of books are popular, how they're priced, and what people like to read. This can help us understand more about the world of books and what makes them tick on Amazon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BF6F1"/>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0" y="0"/>
            <a:ext cx="10929722" cy="10929722"/>
          </a:xfrm>
          <a:custGeom>
            <a:avLst/>
            <a:gdLst/>
            <a:ahLst/>
            <a:cxnLst/>
            <a:rect r="r" b="b" t="t" l="l"/>
            <a:pathLst>
              <a:path h="10929722" w="10929722">
                <a:moveTo>
                  <a:pt x="0" y="0"/>
                </a:moveTo>
                <a:lnTo>
                  <a:pt x="10929722" y="0"/>
                </a:lnTo>
                <a:lnTo>
                  <a:pt x="10929722" y="10929722"/>
                </a:lnTo>
                <a:lnTo>
                  <a:pt x="0" y="1092972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158835" y="2733155"/>
            <a:ext cx="6685629" cy="5463413"/>
          </a:xfrm>
          <a:custGeom>
            <a:avLst/>
            <a:gdLst/>
            <a:ahLst/>
            <a:cxnLst/>
            <a:rect r="r" b="b" t="t" l="l"/>
            <a:pathLst>
              <a:path h="5463413" w="6685629">
                <a:moveTo>
                  <a:pt x="0" y="0"/>
                </a:moveTo>
                <a:lnTo>
                  <a:pt x="6685630" y="0"/>
                </a:lnTo>
                <a:lnTo>
                  <a:pt x="6685630" y="5463412"/>
                </a:lnTo>
                <a:lnTo>
                  <a:pt x="0" y="5463412"/>
                </a:lnTo>
                <a:lnTo>
                  <a:pt x="0" y="0"/>
                </a:lnTo>
                <a:close/>
              </a:path>
            </a:pathLst>
          </a:custGeom>
          <a:blipFill>
            <a:blip r:embed="rId4"/>
            <a:stretch>
              <a:fillRect l="0" t="0" r="0" b="0"/>
            </a:stretch>
          </a:blipFill>
        </p:spPr>
      </p:sp>
      <p:sp>
        <p:nvSpPr>
          <p:cNvPr name="TextBox 4" id="4"/>
          <p:cNvSpPr txBox="true"/>
          <p:nvPr/>
        </p:nvSpPr>
        <p:spPr>
          <a:xfrm rot="0">
            <a:off x="1248132" y="3316294"/>
            <a:ext cx="8850139" cy="6292215"/>
          </a:xfrm>
          <a:prstGeom prst="rect">
            <a:avLst/>
          </a:prstGeom>
        </p:spPr>
        <p:txBody>
          <a:bodyPr anchor="t" rtlCol="false" tIns="0" lIns="0" bIns="0" rIns="0">
            <a:spAutoFit/>
          </a:bodyPr>
          <a:lstStyle/>
          <a:p>
            <a:pPr marL="561339" indent="-280669" lvl="1">
              <a:lnSpc>
                <a:spcPts val="3899"/>
              </a:lnSpc>
              <a:buFont typeface="Arial"/>
              <a:buChar char="•"/>
            </a:pPr>
            <a:r>
              <a:rPr lang="en-US" sz="2599">
                <a:solidFill>
                  <a:srgbClr val="000000"/>
                </a:solidFill>
                <a:latin typeface="Raleway Semi-Bold"/>
              </a:rPr>
              <a:t>Title: The title </a:t>
            </a:r>
            <a:r>
              <a:rPr lang="en-US" sz="2599">
                <a:solidFill>
                  <a:srgbClr val="000000"/>
                </a:solidFill>
                <a:latin typeface="Raleway Semi-Bold"/>
              </a:rPr>
              <a:t>of the book.</a:t>
            </a:r>
          </a:p>
          <a:p>
            <a:pPr marL="561339" indent="-280669" lvl="1">
              <a:lnSpc>
                <a:spcPts val="3899"/>
              </a:lnSpc>
              <a:buFont typeface="Arial"/>
              <a:buChar char="•"/>
            </a:pPr>
            <a:r>
              <a:rPr lang="en-US" sz="2599">
                <a:solidFill>
                  <a:srgbClr val="000000"/>
                </a:solidFill>
                <a:latin typeface="Raleway Semi-Bold"/>
              </a:rPr>
              <a:t>Author: Name of the author or publication house.</a:t>
            </a:r>
          </a:p>
          <a:p>
            <a:pPr marL="561339" indent="-280669" lvl="1">
              <a:lnSpc>
                <a:spcPts val="3899"/>
              </a:lnSpc>
              <a:buFont typeface="Arial"/>
              <a:buChar char="•"/>
            </a:pPr>
            <a:r>
              <a:rPr lang="en-US" sz="2599">
                <a:solidFill>
                  <a:srgbClr val="000000"/>
                </a:solidFill>
                <a:latin typeface="Raleway Semi-Bold"/>
              </a:rPr>
              <a:t>Main Genre: The main genre the book belongs to.</a:t>
            </a:r>
          </a:p>
          <a:p>
            <a:pPr marL="561339" indent="-280669" lvl="1">
              <a:lnSpc>
                <a:spcPts val="3899"/>
              </a:lnSpc>
              <a:buFont typeface="Arial"/>
              <a:buChar char="•"/>
            </a:pPr>
            <a:r>
              <a:rPr lang="en-US" sz="2599">
                <a:solidFill>
                  <a:srgbClr val="000000"/>
                </a:solidFill>
                <a:latin typeface="Raleway Semi-Bold"/>
              </a:rPr>
              <a:t>Sub Genre: The specific sub-genre of the book.</a:t>
            </a:r>
          </a:p>
          <a:p>
            <a:pPr marL="561339" indent="-280669" lvl="1">
              <a:lnSpc>
                <a:spcPts val="3899"/>
              </a:lnSpc>
              <a:buFont typeface="Arial"/>
              <a:buChar char="•"/>
            </a:pPr>
            <a:r>
              <a:rPr lang="en-US" sz="2599">
                <a:solidFill>
                  <a:srgbClr val="000000"/>
                </a:solidFill>
                <a:latin typeface="Raleway Semi-Bold"/>
              </a:rPr>
              <a:t>Type: Indicates the format of the book, such as paperback, Kindle, audiobook, or hardcover.</a:t>
            </a:r>
          </a:p>
          <a:p>
            <a:pPr marL="561339" indent="-280669" lvl="1">
              <a:lnSpc>
                <a:spcPts val="3899"/>
              </a:lnSpc>
              <a:buFont typeface="Arial"/>
              <a:buChar char="•"/>
            </a:pPr>
            <a:r>
              <a:rPr lang="en-US" sz="2599">
                <a:solidFill>
                  <a:srgbClr val="000000"/>
                </a:solidFill>
                <a:latin typeface="Raleway Semi-Bold"/>
              </a:rPr>
              <a:t>Price: The price of the book.</a:t>
            </a:r>
          </a:p>
          <a:p>
            <a:pPr marL="561339" indent="-280669" lvl="1">
              <a:lnSpc>
                <a:spcPts val="3899"/>
              </a:lnSpc>
              <a:buFont typeface="Arial"/>
              <a:buChar char="•"/>
            </a:pPr>
            <a:r>
              <a:rPr lang="en-US" sz="2599">
                <a:solidFill>
                  <a:srgbClr val="000000"/>
                </a:solidFill>
                <a:latin typeface="Raleway Semi-Bold"/>
              </a:rPr>
              <a:t>Rating: The average rating of the book given by users.</a:t>
            </a:r>
          </a:p>
          <a:p>
            <a:pPr marL="561339" indent="-280669" lvl="1">
              <a:lnSpc>
                <a:spcPts val="3899"/>
              </a:lnSpc>
              <a:buFont typeface="Arial"/>
              <a:buChar char="•"/>
            </a:pPr>
            <a:r>
              <a:rPr lang="en-US" sz="2599">
                <a:solidFill>
                  <a:srgbClr val="000000"/>
                </a:solidFill>
                <a:latin typeface="Raleway Semi-Bold"/>
              </a:rPr>
              <a:t>No. of People Rated: Indicates the count of users who have rated the book.</a:t>
            </a:r>
          </a:p>
          <a:p>
            <a:pPr marL="561339" indent="-280669" lvl="1">
              <a:lnSpc>
                <a:spcPts val="3899"/>
              </a:lnSpc>
              <a:buFont typeface="Arial"/>
              <a:buChar char="•"/>
            </a:pPr>
            <a:r>
              <a:rPr lang="en-US" sz="2599">
                <a:solidFill>
                  <a:srgbClr val="000000"/>
                </a:solidFill>
                <a:latin typeface="Raleway Semi-Bold"/>
              </a:rPr>
              <a:t>URLs: Provides the link to the book's page on Amazon for further details and purchase options.</a:t>
            </a:r>
          </a:p>
        </p:txBody>
      </p:sp>
      <p:sp>
        <p:nvSpPr>
          <p:cNvPr name="Freeform 5" id="5"/>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5"/>
            <a:stretch>
              <a:fillRect l="0" t="0" r="0" b="0"/>
            </a:stretch>
          </a:blipFill>
        </p:spPr>
      </p:sp>
      <p:sp>
        <p:nvSpPr>
          <p:cNvPr name="TextBox 6" id="6"/>
          <p:cNvSpPr txBox="true"/>
          <p:nvPr/>
        </p:nvSpPr>
        <p:spPr>
          <a:xfrm rot="0">
            <a:off x="1502461" y="942779"/>
            <a:ext cx="7924800" cy="2120266"/>
          </a:xfrm>
          <a:prstGeom prst="rect">
            <a:avLst/>
          </a:prstGeom>
        </p:spPr>
        <p:txBody>
          <a:bodyPr anchor="t" rtlCol="false" tIns="0" lIns="0" bIns="0" rIns="0">
            <a:spAutoFit/>
          </a:bodyPr>
          <a:lstStyle/>
          <a:p>
            <a:pPr algn="l" marL="0" indent="0" lvl="1">
              <a:lnSpc>
                <a:spcPts val="8010"/>
              </a:lnSpc>
              <a:spcBef>
                <a:spcPct val="0"/>
              </a:spcBef>
            </a:pPr>
            <a:r>
              <a:rPr lang="en-US" sz="8900" spc="-409" strike="noStrike" u="none">
                <a:solidFill>
                  <a:srgbClr val="000000"/>
                </a:solidFill>
                <a:latin typeface="Raleway"/>
              </a:rPr>
              <a:t>About the Dataset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9800"/>
        </a:solidFill>
      </p:bgPr>
    </p:bg>
    <p:spTree>
      <p:nvGrpSpPr>
        <p:cNvPr id="1" name=""/>
        <p:cNvGrpSpPr/>
        <p:nvPr/>
      </p:nvGrpSpPr>
      <p:grpSpPr>
        <a:xfrm>
          <a:off x="0" y="0"/>
          <a:ext cx="0" cy="0"/>
          <a:chOff x="0" y="0"/>
          <a:chExt cx="0" cy="0"/>
        </a:xfrm>
      </p:grpSpPr>
      <p:grpSp>
        <p:nvGrpSpPr>
          <p:cNvPr name="Group 2" id="2"/>
          <p:cNvGrpSpPr/>
          <p:nvPr/>
        </p:nvGrpSpPr>
        <p:grpSpPr>
          <a:xfrm rot="0">
            <a:off x="611657" y="4466751"/>
            <a:ext cx="17064686" cy="4213274"/>
            <a:chOff x="0" y="0"/>
            <a:chExt cx="22752915" cy="5617698"/>
          </a:xfrm>
        </p:grpSpPr>
        <p:sp>
          <p:nvSpPr>
            <p:cNvPr name="TextBox 3" id="3"/>
            <p:cNvSpPr txBox="true"/>
            <p:nvPr/>
          </p:nvSpPr>
          <p:spPr>
            <a:xfrm rot="0">
              <a:off x="7850606" y="136951"/>
              <a:ext cx="6973385" cy="5455347"/>
            </a:xfrm>
            <a:prstGeom prst="rect">
              <a:avLst/>
            </a:prstGeom>
          </p:spPr>
          <p:txBody>
            <a:bodyPr anchor="t" rtlCol="false" tIns="0" lIns="0" bIns="0" rIns="0">
              <a:spAutoFit/>
            </a:bodyPr>
            <a:lstStyle/>
            <a:p>
              <a:pPr algn="ctr">
                <a:lnSpc>
                  <a:spcPts val="3646"/>
                </a:lnSpc>
              </a:pPr>
              <a:r>
                <a:rPr lang="en-US" sz="2604" spc="-119">
                  <a:solidFill>
                    <a:srgbClr val="000000"/>
                  </a:solidFill>
                  <a:latin typeface="Raleway Bold"/>
                </a:rPr>
                <a:t>Enhance Product Offerings:</a:t>
              </a:r>
            </a:p>
            <a:p>
              <a:pPr algn="ctr">
                <a:lnSpc>
                  <a:spcPts val="3646"/>
                </a:lnSpc>
              </a:pPr>
              <a:r>
                <a:rPr lang="en-US" sz="2604" spc="-119">
                  <a:solidFill>
                    <a:srgbClr val="000000"/>
                  </a:solidFill>
                  <a:latin typeface="Raleway"/>
                </a:rPr>
                <a:t>Use insights from book ratings and reader engagement to guide decisions on expanding the product offerings. Identify genres, sub-genres, and authors with high ratings and engagement to prioritize content acquisition and development.</a:t>
              </a:r>
            </a:p>
            <a:p>
              <a:pPr algn="ctr">
                <a:lnSpc>
                  <a:spcPts val="3646"/>
                </a:lnSpc>
              </a:pPr>
            </a:p>
          </p:txBody>
        </p:sp>
        <p:grpSp>
          <p:nvGrpSpPr>
            <p:cNvPr name="Group 4" id="4"/>
            <p:cNvGrpSpPr/>
            <p:nvPr/>
          </p:nvGrpSpPr>
          <p:grpSpPr>
            <a:xfrm rot="0">
              <a:off x="0" y="0"/>
              <a:ext cx="7130021" cy="5592298"/>
              <a:chOff x="0" y="0"/>
              <a:chExt cx="1408399" cy="1104651"/>
            </a:xfrm>
          </p:grpSpPr>
          <p:sp>
            <p:nvSpPr>
              <p:cNvPr name="Freeform 5" id="5"/>
              <p:cNvSpPr/>
              <p:nvPr/>
            </p:nvSpPr>
            <p:spPr>
              <a:xfrm flipH="false" flipV="false" rot="0">
                <a:off x="0" y="0"/>
                <a:ext cx="1408399" cy="1104651"/>
              </a:xfrm>
              <a:custGeom>
                <a:avLst/>
                <a:gdLst/>
                <a:ahLst/>
                <a:cxnLst/>
                <a:rect r="r" b="b" t="t" l="l"/>
                <a:pathLst>
                  <a:path h="1104651" w="1408399">
                    <a:moveTo>
                      <a:pt x="0" y="0"/>
                    </a:moveTo>
                    <a:lnTo>
                      <a:pt x="1408399" y="0"/>
                    </a:lnTo>
                    <a:lnTo>
                      <a:pt x="1408399" y="1104651"/>
                    </a:lnTo>
                    <a:lnTo>
                      <a:pt x="0" y="1104651"/>
                    </a:lnTo>
                    <a:close/>
                  </a:path>
                </a:pathLst>
              </a:custGeom>
              <a:solidFill>
                <a:srgbClr val="000000">
                  <a:alpha val="0"/>
                </a:srgbClr>
              </a:solidFill>
              <a:ln w="38100" cap="sq">
                <a:solidFill>
                  <a:srgbClr val="000000"/>
                </a:solidFill>
                <a:prstDash val="solid"/>
                <a:miter/>
              </a:ln>
            </p:spPr>
          </p:sp>
          <p:sp>
            <p:nvSpPr>
              <p:cNvPr name="TextBox 6" id="6"/>
              <p:cNvSpPr txBox="true"/>
              <p:nvPr/>
            </p:nvSpPr>
            <p:spPr>
              <a:xfrm>
                <a:off x="0" y="-38100"/>
                <a:ext cx="1408399" cy="1142751"/>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5779530" y="65301"/>
              <a:ext cx="6973385" cy="5455347"/>
            </a:xfrm>
            <a:prstGeom prst="rect">
              <a:avLst/>
            </a:prstGeom>
          </p:spPr>
          <p:txBody>
            <a:bodyPr anchor="t" rtlCol="false" tIns="0" lIns="0" bIns="0" rIns="0">
              <a:spAutoFit/>
            </a:bodyPr>
            <a:lstStyle/>
            <a:p>
              <a:pPr algn="ctr">
                <a:lnSpc>
                  <a:spcPts val="3646"/>
                </a:lnSpc>
              </a:pPr>
              <a:r>
                <a:rPr lang="en-US" sz="2604" spc="-119">
                  <a:solidFill>
                    <a:srgbClr val="000000"/>
                  </a:solidFill>
                  <a:latin typeface="Raleway Bold"/>
                </a:rPr>
                <a:t>Improve Customer Experience</a:t>
              </a:r>
            </a:p>
            <a:p>
              <a:pPr algn="ctr">
                <a:lnSpc>
                  <a:spcPts val="3646"/>
                </a:lnSpc>
              </a:pPr>
              <a:r>
                <a:rPr lang="en-US" sz="2604" spc="-119">
                  <a:solidFill>
                    <a:srgbClr val="000000"/>
                  </a:solidFill>
                  <a:latin typeface="Raleway"/>
                </a:rPr>
                <a:t>Analyze customer ratings, feedback, and engagement metrics to identify areas for improving the overall customer experience. Enhance website features, product recommendations, and customer support services to drive customer satisfaction and loyalty.</a:t>
              </a:r>
            </a:p>
          </p:txBody>
        </p:sp>
        <p:sp>
          <p:nvSpPr>
            <p:cNvPr name="TextBox 8" id="8"/>
            <p:cNvSpPr txBox="true"/>
            <p:nvPr/>
          </p:nvSpPr>
          <p:spPr>
            <a:xfrm rot="0">
              <a:off x="25400" y="136951"/>
              <a:ext cx="6973385" cy="4845747"/>
            </a:xfrm>
            <a:prstGeom prst="rect">
              <a:avLst/>
            </a:prstGeom>
          </p:spPr>
          <p:txBody>
            <a:bodyPr anchor="t" rtlCol="false" tIns="0" lIns="0" bIns="0" rIns="0">
              <a:spAutoFit/>
            </a:bodyPr>
            <a:lstStyle/>
            <a:p>
              <a:pPr algn="ctr">
                <a:lnSpc>
                  <a:spcPts val="3646"/>
                </a:lnSpc>
              </a:pPr>
              <a:r>
                <a:rPr lang="en-US" sz="2604" spc="-119">
                  <a:solidFill>
                    <a:srgbClr val="000000"/>
                  </a:solidFill>
                  <a:latin typeface="Raleway Bold"/>
                </a:rPr>
                <a:t>Optimize Marketing Strategies</a:t>
              </a:r>
            </a:p>
            <a:p>
              <a:pPr algn="ctr">
                <a:lnSpc>
                  <a:spcPts val="3646"/>
                </a:lnSpc>
              </a:pPr>
              <a:r>
                <a:rPr lang="en-US" sz="2604" spc="-119">
                  <a:solidFill>
                    <a:srgbClr val="000000"/>
                  </a:solidFill>
                  <a:latin typeface="Raleway Medium"/>
                </a:rPr>
                <a:t>Analyze top-selling genres, authors, and book types to optimize marketing efforts.  . Identify key demographics and preferences to tailor promotional campaigns effectively.</a:t>
              </a:r>
            </a:p>
            <a:p>
              <a:pPr algn="ctr">
                <a:lnSpc>
                  <a:spcPts val="3646"/>
                </a:lnSpc>
                <a:spcBef>
                  <a:spcPct val="0"/>
                </a:spcBef>
              </a:pPr>
            </a:p>
          </p:txBody>
        </p:sp>
        <p:grpSp>
          <p:nvGrpSpPr>
            <p:cNvPr name="Group 9" id="9"/>
            <p:cNvGrpSpPr/>
            <p:nvPr/>
          </p:nvGrpSpPr>
          <p:grpSpPr>
            <a:xfrm rot="0">
              <a:off x="7772288" y="0"/>
              <a:ext cx="7130021" cy="5592298"/>
              <a:chOff x="0" y="0"/>
              <a:chExt cx="1408399" cy="1104651"/>
            </a:xfrm>
          </p:grpSpPr>
          <p:sp>
            <p:nvSpPr>
              <p:cNvPr name="Freeform 10" id="10"/>
              <p:cNvSpPr/>
              <p:nvPr/>
            </p:nvSpPr>
            <p:spPr>
              <a:xfrm flipH="false" flipV="false" rot="0">
                <a:off x="0" y="0"/>
                <a:ext cx="1408399" cy="1104651"/>
              </a:xfrm>
              <a:custGeom>
                <a:avLst/>
                <a:gdLst/>
                <a:ahLst/>
                <a:cxnLst/>
                <a:rect r="r" b="b" t="t" l="l"/>
                <a:pathLst>
                  <a:path h="1104651" w="1408399">
                    <a:moveTo>
                      <a:pt x="0" y="0"/>
                    </a:moveTo>
                    <a:lnTo>
                      <a:pt x="1408399" y="0"/>
                    </a:lnTo>
                    <a:lnTo>
                      <a:pt x="1408399" y="1104651"/>
                    </a:lnTo>
                    <a:lnTo>
                      <a:pt x="0" y="1104651"/>
                    </a:lnTo>
                    <a:close/>
                  </a:path>
                </a:pathLst>
              </a:custGeom>
              <a:solidFill>
                <a:srgbClr val="000000">
                  <a:alpha val="0"/>
                </a:srgbClr>
              </a:solidFill>
              <a:ln w="38100" cap="sq">
                <a:solidFill>
                  <a:srgbClr val="000000"/>
                </a:solidFill>
                <a:prstDash val="solid"/>
                <a:miter/>
              </a:ln>
            </p:spPr>
          </p:sp>
          <p:sp>
            <p:nvSpPr>
              <p:cNvPr name="TextBox 11" id="11"/>
              <p:cNvSpPr txBox="true"/>
              <p:nvPr/>
            </p:nvSpPr>
            <p:spPr>
              <a:xfrm>
                <a:off x="0" y="-38100"/>
                <a:ext cx="1408399" cy="1142751"/>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5622894" y="25400"/>
              <a:ext cx="7130021" cy="5592298"/>
              <a:chOff x="0" y="0"/>
              <a:chExt cx="1408399" cy="1104651"/>
            </a:xfrm>
          </p:grpSpPr>
          <p:sp>
            <p:nvSpPr>
              <p:cNvPr name="Freeform 13" id="13"/>
              <p:cNvSpPr/>
              <p:nvPr/>
            </p:nvSpPr>
            <p:spPr>
              <a:xfrm flipH="false" flipV="false" rot="0">
                <a:off x="0" y="0"/>
                <a:ext cx="1408399" cy="1104651"/>
              </a:xfrm>
              <a:custGeom>
                <a:avLst/>
                <a:gdLst/>
                <a:ahLst/>
                <a:cxnLst/>
                <a:rect r="r" b="b" t="t" l="l"/>
                <a:pathLst>
                  <a:path h="1104651" w="1408399">
                    <a:moveTo>
                      <a:pt x="0" y="0"/>
                    </a:moveTo>
                    <a:lnTo>
                      <a:pt x="1408399" y="0"/>
                    </a:lnTo>
                    <a:lnTo>
                      <a:pt x="1408399" y="1104651"/>
                    </a:lnTo>
                    <a:lnTo>
                      <a:pt x="0" y="1104651"/>
                    </a:lnTo>
                    <a:close/>
                  </a:path>
                </a:pathLst>
              </a:custGeom>
              <a:solidFill>
                <a:srgbClr val="000000">
                  <a:alpha val="0"/>
                </a:srgbClr>
              </a:solidFill>
              <a:ln w="38100" cap="sq">
                <a:solidFill>
                  <a:srgbClr val="000000"/>
                </a:solidFill>
                <a:prstDash val="solid"/>
                <a:miter/>
              </a:ln>
            </p:spPr>
          </p:sp>
          <p:sp>
            <p:nvSpPr>
              <p:cNvPr name="TextBox 14" id="14"/>
              <p:cNvSpPr txBox="true"/>
              <p:nvPr/>
            </p:nvSpPr>
            <p:spPr>
              <a:xfrm>
                <a:off x="0" y="-38100"/>
                <a:ext cx="1408399" cy="1142751"/>
              </a:xfrm>
              <a:prstGeom prst="rect">
                <a:avLst/>
              </a:prstGeom>
            </p:spPr>
            <p:txBody>
              <a:bodyPr anchor="ctr" rtlCol="false" tIns="50800" lIns="50800" bIns="50800" rIns="50800"/>
              <a:lstStyle/>
              <a:p>
                <a:pPr algn="ctr">
                  <a:lnSpc>
                    <a:spcPts val="2659"/>
                  </a:lnSpc>
                </a:pPr>
              </a:p>
            </p:txBody>
          </p:sp>
        </p:grpSp>
      </p:grpSp>
      <p:sp>
        <p:nvSpPr>
          <p:cNvPr name="Freeform 15" id="15"/>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2"/>
            <a:stretch>
              <a:fillRect l="0" t="0" r="0" b="0"/>
            </a:stretch>
          </a:blipFill>
        </p:spPr>
      </p:sp>
      <p:sp>
        <p:nvSpPr>
          <p:cNvPr name="TextBox 16" id="16"/>
          <p:cNvSpPr txBox="true"/>
          <p:nvPr/>
        </p:nvSpPr>
        <p:spPr>
          <a:xfrm rot="0">
            <a:off x="611657" y="1993074"/>
            <a:ext cx="6321859" cy="1110616"/>
          </a:xfrm>
          <a:prstGeom prst="rect">
            <a:avLst/>
          </a:prstGeom>
        </p:spPr>
        <p:txBody>
          <a:bodyPr anchor="t" rtlCol="false" tIns="0" lIns="0" bIns="0" rIns="0">
            <a:spAutoFit/>
          </a:bodyPr>
          <a:lstStyle/>
          <a:p>
            <a:pPr algn="l" marL="0" indent="0" lvl="1">
              <a:lnSpc>
                <a:spcPts val="8010"/>
              </a:lnSpc>
              <a:spcBef>
                <a:spcPct val="0"/>
              </a:spcBef>
            </a:pPr>
            <a:r>
              <a:rPr lang="en-US" sz="8900" spc="-409" strike="noStrike" u="none">
                <a:solidFill>
                  <a:srgbClr val="000000"/>
                </a:solidFill>
                <a:latin typeface="Raleway"/>
              </a:rPr>
              <a:t>Objective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9800"/>
        </a:solidFill>
      </p:bgPr>
    </p:bg>
    <p:spTree>
      <p:nvGrpSpPr>
        <p:cNvPr id="1" name=""/>
        <p:cNvGrpSpPr/>
        <p:nvPr/>
      </p:nvGrpSpPr>
      <p:grpSpPr>
        <a:xfrm>
          <a:off x="0" y="0"/>
          <a:ext cx="0" cy="0"/>
          <a:chOff x="0" y="0"/>
          <a:chExt cx="0" cy="0"/>
        </a:xfrm>
      </p:grpSpPr>
      <p:sp>
        <p:nvSpPr>
          <p:cNvPr name="TextBox 2" id="2"/>
          <p:cNvSpPr txBox="true"/>
          <p:nvPr/>
        </p:nvSpPr>
        <p:spPr>
          <a:xfrm rot="0">
            <a:off x="2215665" y="3522683"/>
            <a:ext cx="11656130" cy="5963612"/>
          </a:xfrm>
          <a:prstGeom prst="rect">
            <a:avLst/>
          </a:prstGeom>
        </p:spPr>
        <p:txBody>
          <a:bodyPr anchor="t" rtlCol="false" tIns="0" lIns="0" bIns="0" rIns="0">
            <a:spAutoFit/>
          </a:bodyPr>
          <a:lstStyle/>
          <a:p>
            <a:pPr>
              <a:lnSpc>
                <a:spcPts val="3657"/>
              </a:lnSpc>
            </a:pPr>
            <a:r>
              <a:rPr lang="en-US" sz="2612">
                <a:solidFill>
                  <a:srgbClr val="000000"/>
                </a:solidFill>
                <a:latin typeface="Raleway Semi-Bold"/>
              </a:rPr>
              <a:t>The potential insights from the dataset are as follows</a:t>
            </a:r>
          </a:p>
          <a:p>
            <a:pPr>
              <a:lnSpc>
                <a:spcPts val="3657"/>
              </a:lnSpc>
            </a:pPr>
          </a:p>
          <a:p>
            <a:pPr marL="564099" indent="-282050" lvl="1">
              <a:lnSpc>
                <a:spcPts val="3657"/>
              </a:lnSpc>
              <a:buFont typeface="Arial"/>
              <a:buChar char="•"/>
            </a:pPr>
            <a:r>
              <a:rPr lang="en-US" sz="2612">
                <a:solidFill>
                  <a:srgbClr val="000000"/>
                </a:solidFill>
                <a:latin typeface="Raleway Semi-Bold"/>
              </a:rPr>
              <a:t> Identify top-selling books.</a:t>
            </a:r>
          </a:p>
          <a:p>
            <a:pPr marL="564099" indent="-282050" lvl="1">
              <a:lnSpc>
                <a:spcPts val="3657"/>
              </a:lnSpc>
              <a:buFont typeface="Arial"/>
              <a:buChar char="•"/>
            </a:pPr>
            <a:r>
              <a:rPr lang="en-US" sz="2612">
                <a:solidFill>
                  <a:srgbClr val="000000"/>
                </a:solidFill>
                <a:latin typeface="Raleway Semi-Bold"/>
              </a:rPr>
              <a:t> Assess the diversity of authors</a:t>
            </a:r>
          </a:p>
          <a:p>
            <a:pPr marL="564099" indent="-282050" lvl="1">
              <a:lnSpc>
                <a:spcPts val="3657"/>
              </a:lnSpc>
              <a:buFont typeface="Arial"/>
              <a:buChar char="•"/>
            </a:pPr>
            <a:r>
              <a:rPr lang="en-US" sz="2612">
                <a:solidFill>
                  <a:srgbClr val="000000"/>
                </a:solidFill>
                <a:latin typeface="Raleway Semi-Bold"/>
              </a:rPr>
              <a:t> Explore pricing strategies across genres.</a:t>
            </a:r>
          </a:p>
          <a:p>
            <a:pPr marL="564099" indent="-282050" lvl="1">
              <a:lnSpc>
                <a:spcPts val="3657"/>
              </a:lnSpc>
              <a:buFont typeface="Arial"/>
              <a:buChar char="•"/>
            </a:pPr>
            <a:r>
              <a:rPr lang="en-US" sz="2612">
                <a:solidFill>
                  <a:srgbClr val="000000"/>
                </a:solidFill>
                <a:latin typeface="Raleway Semi-Bold"/>
              </a:rPr>
              <a:t> Recognize authors with high average ratings</a:t>
            </a:r>
          </a:p>
          <a:p>
            <a:pPr marL="564099" indent="-282050" lvl="1">
              <a:lnSpc>
                <a:spcPts val="3657"/>
              </a:lnSpc>
              <a:buFont typeface="Arial"/>
              <a:buChar char="•"/>
            </a:pPr>
            <a:r>
              <a:rPr lang="en-US" sz="2612">
                <a:solidFill>
                  <a:srgbClr val="000000"/>
                </a:solidFill>
                <a:latin typeface="Raleway Semi-Bold"/>
              </a:rPr>
              <a:t> Understand the distribution of book ratings</a:t>
            </a:r>
          </a:p>
          <a:p>
            <a:pPr marL="564099" indent="-282050" lvl="1">
              <a:lnSpc>
                <a:spcPts val="3657"/>
              </a:lnSpc>
              <a:buFont typeface="Arial"/>
              <a:buChar char="•"/>
            </a:pPr>
            <a:r>
              <a:rPr lang="en-US" sz="2612">
                <a:solidFill>
                  <a:srgbClr val="000000"/>
                </a:solidFill>
                <a:latin typeface="Raleway Semi-Bold"/>
              </a:rPr>
              <a:t> Identify books with high engagement</a:t>
            </a:r>
          </a:p>
          <a:p>
            <a:pPr marL="564099" indent="-282050" lvl="1">
              <a:lnSpc>
                <a:spcPts val="3657"/>
              </a:lnSpc>
              <a:buFont typeface="Arial"/>
              <a:buChar char="•"/>
            </a:pPr>
            <a:r>
              <a:rPr lang="en-US" sz="2612">
                <a:solidFill>
                  <a:srgbClr val="000000"/>
                </a:solidFill>
                <a:latin typeface="Raleway Semi-Bold"/>
              </a:rPr>
              <a:t> Assess the quality of highly-rated books</a:t>
            </a:r>
          </a:p>
          <a:p>
            <a:pPr marL="564099" indent="-282050" lvl="1">
              <a:lnSpc>
                <a:spcPts val="3657"/>
              </a:lnSpc>
              <a:buFont typeface="Arial"/>
              <a:buChar char="•"/>
            </a:pPr>
            <a:r>
              <a:rPr lang="en-US" sz="2612">
                <a:solidFill>
                  <a:srgbClr val="000000"/>
                </a:solidFill>
                <a:latin typeface="Raleway Semi-Bold"/>
              </a:rPr>
              <a:t> Identify bestselling authors by genre</a:t>
            </a:r>
          </a:p>
          <a:p>
            <a:pPr marL="564099" indent="-282050" lvl="1">
              <a:lnSpc>
                <a:spcPts val="3657"/>
              </a:lnSpc>
              <a:buFont typeface="Arial"/>
              <a:buChar char="•"/>
            </a:pPr>
            <a:r>
              <a:rPr lang="en-US" sz="2612">
                <a:solidFill>
                  <a:srgbClr val="000000"/>
                </a:solidFill>
                <a:latin typeface="Raleway Semi-Bold"/>
              </a:rPr>
              <a:t> Most preferred book type among kindle, paperback and hardcover.</a:t>
            </a:r>
          </a:p>
          <a:p>
            <a:pPr marL="564099" indent="-282050" lvl="1">
              <a:lnSpc>
                <a:spcPts val="3657"/>
              </a:lnSpc>
              <a:buFont typeface="Arial"/>
              <a:buChar char="•"/>
            </a:pPr>
            <a:r>
              <a:rPr lang="en-US" sz="2612">
                <a:solidFill>
                  <a:srgbClr val="000000"/>
                </a:solidFill>
                <a:latin typeface="Raleway Semi-Bold"/>
              </a:rPr>
              <a:t> Average price distribution among kindle, paperback and Hardcover</a:t>
            </a:r>
          </a:p>
          <a:p>
            <a:pPr>
              <a:lnSpc>
                <a:spcPts val="3657"/>
              </a:lnSpc>
              <a:spcBef>
                <a:spcPct val="0"/>
              </a:spcBef>
            </a:pPr>
          </a:p>
        </p:txBody>
      </p:sp>
      <p:sp>
        <p:nvSpPr>
          <p:cNvPr name="Freeform 3" id="3"/>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2"/>
            <a:stretch>
              <a:fillRect l="0" t="0" r="0" b="0"/>
            </a:stretch>
          </a:blipFill>
        </p:spPr>
      </p:sp>
      <p:sp>
        <p:nvSpPr>
          <p:cNvPr name="TextBox 4" id="4"/>
          <p:cNvSpPr txBox="true"/>
          <p:nvPr/>
        </p:nvSpPr>
        <p:spPr>
          <a:xfrm rot="0">
            <a:off x="2215665" y="1926738"/>
            <a:ext cx="13856669" cy="1110616"/>
          </a:xfrm>
          <a:prstGeom prst="rect">
            <a:avLst/>
          </a:prstGeom>
        </p:spPr>
        <p:txBody>
          <a:bodyPr anchor="t" rtlCol="false" tIns="0" lIns="0" bIns="0" rIns="0">
            <a:spAutoFit/>
          </a:bodyPr>
          <a:lstStyle/>
          <a:p>
            <a:pPr algn="l" marL="0" indent="0" lvl="1">
              <a:lnSpc>
                <a:spcPts val="8010"/>
              </a:lnSpc>
              <a:spcBef>
                <a:spcPct val="0"/>
              </a:spcBef>
            </a:pPr>
            <a:r>
              <a:rPr lang="en-US" sz="8900" spc="-409" strike="noStrike" u="none">
                <a:solidFill>
                  <a:srgbClr val="000000"/>
                </a:solidFill>
                <a:latin typeface="Raleway"/>
              </a:rPr>
              <a:t>Potential Insights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9800"/>
        </a:solidFill>
      </p:bgPr>
    </p:bg>
    <p:spTree>
      <p:nvGrpSpPr>
        <p:cNvPr id="1" name=""/>
        <p:cNvGrpSpPr/>
        <p:nvPr/>
      </p:nvGrpSpPr>
      <p:grpSpPr>
        <a:xfrm>
          <a:off x="0" y="0"/>
          <a:ext cx="0" cy="0"/>
          <a:chOff x="0" y="0"/>
          <a:chExt cx="0" cy="0"/>
        </a:xfrm>
      </p:grpSpPr>
      <p:sp>
        <p:nvSpPr>
          <p:cNvPr name="Freeform 2" id="2"/>
          <p:cNvSpPr/>
          <p:nvPr/>
        </p:nvSpPr>
        <p:spPr>
          <a:xfrm flipH="false" flipV="false" rot="0">
            <a:off x="7055162" y="5891491"/>
            <a:ext cx="10753020" cy="3386778"/>
          </a:xfrm>
          <a:custGeom>
            <a:avLst/>
            <a:gdLst/>
            <a:ahLst/>
            <a:cxnLst/>
            <a:rect r="r" b="b" t="t" l="l"/>
            <a:pathLst>
              <a:path h="3386778" w="10753020">
                <a:moveTo>
                  <a:pt x="0" y="0"/>
                </a:moveTo>
                <a:lnTo>
                  <a:pt x="10753020" y="0"/>
                </a:lnTo>
                <a:lnTo>
                  <a:pt x="10753020" y="3386778"/>
                </a:lnTo>
                <a:lnTo>
                  <a:pt x="0" y="3386778"/>
                </a:lnTo>
                <a:lnTo>
                  <a:pt x="0" y="0"/>
                </a:lnTo>
                <a:close/>
              </a:path>
            </a:pathLst>
          </a:custGeom>
          <a:blipFill>
            <a:blip r:embed="rId2"/>
            <a:stretch>
              <a:fillRect l="0" t="0" r="0" b="0"/>
            </a:stretch>
          </a:blipFill>
          <a:ln w="38100" cap="sq">
            <a:solidFill>
              <a:srgbClr val="000000"/>
            </a:solidFill>
            <a:prstDash val="solid"/>
            <a:miter/>
          </a:ln>
        </p:spPr>
      </p:sp>
      <p:sp>
        <p:nvSpPr>
          <p:cNvPr name="Freeform 3" id="3"/>
          <p:cNvSpPr/>
          <p:nvPr/>
        </p:nvSpPr>
        <p:spPr>
          <a:xfrm flipH="false" flipV="false" rot="0">
            <a:off x="7055162" y="3568582"/>
            <a:ext cx="10743495" cy="2102270"/>
          </a:xfrm>
          <a:custGeom>
            <a:avLst/>
            <a:gdLst/>
            <a:ahLst/>
            <a:cxnLst/>
            <a:rect r="r" b="b" t="t" l="l"/>
            <a:pathLst>
              <a:path h="2102270" w="10743495">
                <a:moveTo>
                  <a:pt x="0" y="0"/>
                </a:moveTo>
                <a:lnTo>
                  <a:pt x="10743495" y="0"/>
                </a:lnTo>
                <a:lnTo>
                  <a:pt x="10743495" y="2102270"/>
                </a:lnTo>
                <a:lnTo>
                  <a:pt x="0" y="2102270"/>
                </a:lnTo>
                <a:lnTo>
                  <a:pt x="0" y="0"/>
                </a:lnTo>
                <a:close/>
              </a:path>
            </a:pathLst>
          </a:custGeom>
          <a:blipFill>
            <a:blip r:embed="rId3"/>
            <a:stretch>
              <a:fillRect l="0" t="-3302" r="0" b="-3302"/>
            </a:stretch>
          </a:blipFill>
          <a:ln w="38100" cap="sq">
            <a:solidFill>
              <a:srgbClr val="000000"/>
            </a:solidFill>
            <a:prstDash val="solid"/>
            <a:miter/>
          </a:ln>
        </p:spPr>
      </p:sp>
      <p:sp>
        <p:nvSpPr>
          <p:cNvPr name="Freeform 4" id="4"/>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4"/>
            <a:stretch>
              <a:fillRect l="0" t="0" r="0" b="0"/>
            </a:stretch>
          </a:blipFill>
        </p:spPr>
      </p:sp>
      <p:sp>
        <p:nvSpPr>
          <p:cNvPr name="TextBox 5" id="5"/>
          <p:cNvSpPr txBox="true"/>
          <p:nvPr/>
        </p:nvSpPr>
        <p:spPr>
          <a:xfrm rot="0">
            <a:off x="283872" y="1002144"/>
            <a:ext cx="7223569" cy="2120266"/>
          </a:xfrm>
          <a:prstGeom prst="rect">
            <a:avLst/>
          </a:prstGeom>
        </p:spPr>
        <p:txBody>
          <a:bodyPr anchor="t" rtlCol="false" tIns="0" lIns="0" bIns="0" rIns="0">
            <a:spAutoFit/>
          </a:bodyPr>
          <a:lstStyle/>
          <a:p>
            <a:pPr algn="l" marL="0" indent="0" lvl="1">
              <a:lnSpc>
                <a:spcPts val="8010"/>
              </a:lnSpc>
              <a:spcBef>
                <a:spcPct val="0"/>
              </a:spcBef>
            </a:pPr>
            <a:r>
              <a:rPr lang="en-US" sz="8900" spc="-409" strike="noStrike" u="none">
                <a:solidFill>
                  <a:srgbClr val="000000"/>
                </a:solidFill>
                <a:latin typeface="Raleway"/>
              </a:rPr>
              <a:t>Top Selling Books</a:t>
            </a:r>
          </a:p>
        </p:txBody>
      </p:sp>
      <p:sp>
        <p:nvSpPr>
          <p:cNvPr name="TextBox 6" id="6"/>
          <p:cNvSpPr txBox="true"/>
          <p:nvPr/>
        </p:nvSpPr>
        <p:spPr>
          <a:xfrm rot="0">
            <a:off x="4951366" y="9399094"/>
            <a:ext cx="12856815" cy="448310"/>
          </a:xfrm>
          <a:prstGeom prst="rect">
            <a:avLst/>
          </a:prstGeom>
        </p:spPr>
        <p:txBody>
          <a:bodyPr anchor="t" rtlCol="false" tIns="0" lIns="0" bIns="0" rIns="0">
            <a:spAutoFit/>
          </a:bodyPr>
          <a:lstStyle/>
          <a:p>
            <a:pPr algn="ctr">
              <a:lnSpc>
                <a:spcPts val="3640"/>
              </a:lnSpc>
            </a:pPr>
            <a:r>
              <a:rPr lang="en-US" sz="2600">
                <a:solidFill>
                  <a:srgbClr val="000000"/>
                </a:solidFill>
                <a:latin typeface="Canva Sans"/>
              </a:rPr>
              <a:t>Assuming more than 50% of the buyers who buy the books have rated on the site</a:t>
            </a:r>
          </a:p>
        </p:txBody>
      </p:sp>
      <p:sp>
        <p:nvSpPr>
          <p:cNvPr name="TextBox 7" id="7"/>
          <p:cNvSpPr txBox="true"/>
          <p:nvPr/>
        </p:nvSpPr>
        <p:spPr>
          <a:xfrm rot="0">
            <a:off x="283872" y="3511432"/>
            <a:ext cx="6487418" cy="3648710"/>
          </a:xfrm>
          <a:prstGeom prst="rect">
            <a:avLst/>
          </a:prstGeom>
        </p:spPr>
        <p:txBody>
          <a:bodyPr anchor="t" rtlCol="false" tIns="0" lIns="0" bIns="0" rIns="0">
            <a:spAutoFit/>
          </a:bodyPr>
          <a:lstStyle/>
          <a:p>
            <a:pPr algn="just">
              <a:lnSpc>
                <a:spcPts val="3640"/>
              </a:lnSpc>
            </a:pPr>
            <a:r>
              <a:rPr lang="en-US" sz="2600">
                <a:solidFill>
                  <a:srgbClr val="000000"/>
                </a:solidFill>
                <a:latin typeface="Canva Sans"/>
              </a:rPr>
              <a:t>“Where the crowdads sing” by “Delia Owens is one of the top selling books which is rated by more the 500 thousands of the buyers on Amazon followed by the “Girl on the Train” and “The Silent Patient” which is rated by 480 and 290 thousands of the buyers respectively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9800"/>
        </a:solidFill>
      </p:bgPr>
    </p:bg>
    <p:spTree>
      <p:nvGrpSpPr>
        <p:cNvPr id="1" name=""/>
        <p:cNvGrpSpPr/>
        <p:nvPr/>
      </p:nvGrpSpPr>
      <p:grpSpPr>
        <a:xfrm>
          <a:off x="0" y="0"/>
          <a:ext cx="0" cy="0"/>
          <a:chOff x="0" y="0"/>
          <a:chExt cx="0" cy="0"/>
        </a:xfrm>
      </p:grpSpPr>
      <p:sp>
        <p:nvSpPr>
          <p:cNvPr name="Freeform 2" id="2"/>
          <p:cNvSpPr/>
          <p:nvPr/>
        </p:nvSpPr>
        <p:spPr>
          <a:xfrm flipH="false" flipV="false" rot="0">
            <a:off x="8040335" y="8093847"/>
            <a:ext cx="9835348" cy="2116163"/>
          </a:xfrm>
          <a:custGeom>
            <a:avLst/>
            <a:gdLst/>
            <a:ahLst/>
            <a:cxnLst/>
            <a:rect r="r" b="b" t="t" l="l"/>
            <a:pathLst>
              <a:path h="2116163" w="9835348">
                <a:moveTo>
                  <a:pt x="0" y="0"/>
                </a:moveTo>
                <a:lnTo>
                  <a:pt x="9835347" y="0"/>
                </a:lnTo>
                <a:lnTo>
                  <a:pt x="9835347" y="2116163"/>
                </a:lnTo>
                <a:lnTo>
                  <a:pt x="0" y="2116163"/>
                </a:lnTo>
                <a:lnTo>
                  <a:pt x="0" y="0"/>
                </a:lnTo>
                <a:close/>
              </a:path>
            </a:pathLst>
          </a:custGeom>
          <a:blipFill>
            <a:blip r:embed="rId2"/>
            <a:stretch>
              <a:fillRect l="0" t="0" r="0" b="0"/>
            </a:stretch>
          </a:blipFill>
          <a:ln w="38100" cap="sq">
            <a:solidFill>
              <a:srgbClr val="000000"/>
            </a:solidFill>
            <a:prstDash val="solid"/>
            <a:miter/>
          </a:ln>
        </p:spPr>
      </p:sp>
      <p:sp>
        <p:nvSpPr>
          <p:cNvPr name="Freeform 3" id="3"/>
          <p:cNvSpPr/>
          <p:nvPr/>
        </p:nvSpPr>
        <p:spPr>
          <a:xfrm flipH="false" flipV="false" rot="0">
            <a:off x="441824" y="2876122"/>
            <a:ext cx="8286532" cy="5017325"/>
          </a:xfrm>
          <a:custGeom>
            <a:avLst/>
            <a:gdLst/>
            <a:ahLst/>
            <a:cxnLst/>
            <a:rect r="r" b="b" t="t" l="l"/>
            <a:pathLst>
              <a:path h="5017325" w="8286532">
                <a:moveTo>
                  <a:pt x="0" y="0"/>
                </a:moveTo>
                <a:lnTo>
                  <a:pt x="8286531" y="0"/>
                </a:lnTo>
                <a:lnTo>
                  <a:pt x="8286531" y="5017324"/>
                </a:lnTo>
                <a:lnTo>
                  <a:pt x="0" y="5017324"/>
                </a:lnTo>
                <a:lnTo>
                  <a:pt x="0" y="0"/>
                </a:lnTo>
                <a:close/>
              </a:path>
            </a:pathLst>
          </a:custGeom>
          <a:blipFill>
            <a:blip r:embed="rId3"/>
            <a:stretch>
              <a:fillRect l="0" t="0" r="0" b="0"/>
            </a:stretch>
          </a:blipFill>
          <a:ln w="38100" cap="sq">
            <a:solidFill>
              <a:srgbClr val="000000"/>
            </a:solidFill>
            <a:prstDash val="solid"/>
            <a:miter/>
          </a:ln>
        </p:spPr>
      </p:sp>
      <p:sp>
        <p:nvSpPr>
          <p:cNvPr name="Freeform 4" id="4"/>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4"/>
            <a:stretch>
              <a:fillRect l="0" t="0" r="0" b="0"/>
            </a:stretch>
          </a:blipFill>
        </p:spPr>
      </p:sp>
      <p:sp>
        <p:nvSpPr>
          <p:cNvPr name="TextBox 5" id="5"/>
          <p:cNvSpPr txBox="true"/>
          <p:nvPr/>
        </p:nvSpPr>
        <p:spPr>
          <a:xfrm rot="0">
            <a:off x="441824" y="755856"/>
            <a:ext cx="9424182" cy="2120266"/>
          </a:xfrm>
          <a:prstGeom prst="rect">
            <a:avLst/>
          </a:prstGeom>
        </p:spPr>
        <p:txBody>
          <a:bodyPr anchor="t" rtlCol="false" tIns="0" lIns="0" bIns="0" rIns="0">
            <a:spAutoFit/>
          </a:bodyPr>
          <a:lstStyle/>
          <a:p>
            <a:pPr marL="0" indent="0" lvl="1">
              <a:lnSpc>
                <a:spcPts val="8010"/>
              </a:lnSpc>
            </a:pPr>
            <a:r>
              <a:rPr lang="en-US" sz="8900" spc="-409">
                <a:solidFill>
                  <a:srgbClr val="000000"/>
                </a:solidFill>
                <a:latin typeface="Raleway"/>
              </a:rPr>
              <a:t>Average Price Across Genres</a:t>
            </a:r>
          </a:p>
        </p:txBody>
      </p:sp>
      <p:sp>
        <p:nvSpPr>
          <p:cNvPr name="TextBox 6" id="6"/>
          <p:cNvSpPr txBox="true"/>
          <p:nvPr/>
        </p:nvSpPr>
        <p:spPr>
          <a:xfrm rot="0">
            <a:off x="9144000" y="2818972"/>
            <a:ext cx="8731682" cy="4105910"/>
          </a:xfrm>
          <a:prstGeom prst="rect">
            <a:avLst/>
          </a:prstGeom>
        </p:spPr>
        <p:txBody>
          <a:bodyPr anchor="t" rtlCol="false" tIns="0" lIns="0" bIns="0" rIns="0">
            <a:spAutoFit/>
          </a:bodyPr>
          <a:lstStyle/>
          <a:p>
            <a:pPr>
              <a:lnSpc>
                <a:spcPts val="3640"/>
              </a:lnSpc>
            </a:pPr>
            <a:r>
              <a:rPr lang="en-US" sz="2600">
                <a:solidFill>
                  <a:srgbClr val="000000"/>
                </a:solidFill>
                <a:latin typeface="Canva Sans"/>
              </a:rPr>
              <a:t>The</a:t>
            </a:r>
            <a:r>
              <a:rPr lang="en-US" sz="2600">
                <a:solidFill>
                  <a:srgbClr val="000000"/>
                </a:solidFill>
                <a:latin typeface="Canva Sans"/>
              </a:rPr>
              <a:t> average price of books within each genre can provide insights into pricing strategies and consumer preferences across different genres. </a:t>
            </a:r>
          </a:p>
          <a:p>
            <a:pPr>
              <a:lnSpc>
                <a:spcPts val="3640"/>
              </a:lnSpc>
            </a:pPr>
          </a:p>
          <a:p>
            <a:pPr>
              <a:lnSpc>
                <a:spcPts val="3640"/>
              </a:lnSpc>
            </a:pPr>
            <a:r>
              <a:rPr lang="en-US" sz="2600">
                <a:solidFill>
                  <a:srgbClr val="000000"/>
                </a:solidFill>
                <a:latin typeface="Canva Sans"/>
              </a:rPr>
              <a:t>Here, Medicine &amp; Health Science category tops the list with an average price of Rs.1850 despite of the lesser number of books on the website which determines most of the books are very high in cost.</a:t>
            </a:r>
          </a:p>
          <a:p>
            <a:pPr>
              <a:lnSpc>
                <a:spcPts val="364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9800"/>
        </a:solidFill>
      </p:bgPr>
    </p:bg>
    <p:spTree>
      <p:nvGrpSpPr>
        <p:cNvPr id="1" name=""/>
        <p:cNvGrpSpPr/>
        <p:nvPr/>
      </p:nvGrpSpPr>
      <p:grpSpPr>
        <a:xfrm>
          <a:off x="0" y="0"/>
          <a:ext cx="0" cy="0"/>
          <a:chOff x="0" y="0"/>
          <a:chExt cx="0" cy="0"/>
        </a:xfrm>
      </p:grpSpPr>
      <p:sp>
        <p:nvSpPr>
          <p:cNvPr name="Freeform 2" id="2"/>
          <p:cNvSpPr/>
          <p:nvPr/>
        </p:nvSpPr>
        <p:spPr>
          <a:xfrm flipH="false" flipV="false" rot="0">
            <a:off x="457935" y="4435282"/>
            <a:ext cx="8478050" cy="4671102"/>
          </a:xfrm>
          <a:custGeom>
            <a:avLst/>
            <a:gdLst/>
            <a:ahLst/>
            <a:cxnLst/>
            <a:rect r="r" b="b" t="t" l="l"/>
            <a:pathLst>
              <a:path h="4671102" w="8478050">
                <a:moveTo>
                  <a:pt x="0" y="0"/>
                </a:moveTo>
                <a:lnTo>
                  <a:pt x="8478050" y="0"/>
                </a:lnTo>
                <a:lnTo>
                  <a:pt x="8478050" y="4671102"/>
                </a:lnTo>
                <a:lnTo>
                  <a:pt x="0" y="4671102"/>
                </a:lnTo>
                <a:lnTo>
                  <a:pt x="0" y="0"/>
                </a:lnTo>
                <a:close/>
              </a:path>
            </a:pathLst>
          </a:custGeom>
          <a:blipFill>
            <a:blip r:embed="rId2"/>
            <a:stretch>
              <a:fillRect l="0" t="0" r="0" b="0"/>
            </a:stretch>
          </a:blipFill>
          <a:ln w="38100" cap="sq">
            <a:solidFill>
              <a:srgbClr val="000000"/>
            </a:solidFill>
            <a:prstDash val="solid"/>
            <a:miter/>
          </a:ln>
        </p:spPr>
      </p:sp>
      <p:sp>
        <p:nvSpPr>
          <p:cNvPr name="Freeform 3" id="3"/>
          <p:cNvSpPr/>
          <p:nvPr/>
        </p:nvSpPr>
        <p:spPr>
          <a:xfrm flipH="false" flipV="false" rot="0">
            <a:off x="10862690" y="4435282"/>
            <a:ext cx="6730677" cy="4823018"/>
          </a:xfrm>
          <a:custGeom>
            <a:avLst/>
            <a:gdLst/>
            <a:ahLst/>
            <a:cxnLst/>
            <a:rect r="r" b="b" t="t" l="l"/>
            <a:pathLst>
              <a:path h="4823018" w="6730677">
                <a:moveTo>
                  <a:pt x="0" y="0"/>
                </a:moveTo>
                <a:lnTo>
                  <a:pt x="6730677" y="0"/>
                </a:lnTo>
                <a:lnTo>
                  <a:pt x="6730677" y="4823018"/>
                </a:lnTo>
                <a:lnTo>
                  <a:pt x="0" y="4823018"/>
                </a:lnTo>
                <a:lnTo>
                  <a:pt x="0" y="0"/>
                </a:lnTo>
                <a:close/>
              </a:path>
            </a:pathLst>
          </a:custGeom>
          <a:blipFill>
            <a:blip r:embed="rId3"/>
            <a:stretch>
              <a:fillRect l="0" t="0" r="0" b="0"/>
            </a:stretch>
          </a:blipFill>
          <a:ln w="38100" cap="sq">
            <a:solidFill>
              <a:srgbClr val="000000"/>
            </a:solidFill>
            <a:prstDash val="solid"/>
            <a:miter/>
          </a:ln>
        </p:spPr>
      </p:sp>
      <p:sp>
        <p:nvSpPr>
          <p:cNvPr name="Freeform 4" id="4"/>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4"/>
            <a:stretch>
              <a:fillRect l="0" t="0" r="0" b="0"/>
            </a:stretch>
          </a:blipFill>
        </p:spPr>
      </p:sp>
      <p:sp>
        <p:nvSpPr>
          <p:cNvPr name="TextBox 5" id="5"/>
          <p:cNvSpPr txBox="true"/>
          <p:nvPr/>
        </p:nvSpPr>
        <p:spPr>
          <a:xfrm rot="0">
            <a:off x="457935" y="755856"/>
            <a:ext cx="9424182" cy="2120266"/>
          </a:xfrm>
          <a:prstGeom prst="rect">
            <a:avLst/>
          </a:prstGeom>
        </p:spPr>
        <p:txBody>
          <a:bodyPr anchor="t" rtlCol="false" tIns="0" lIns="0" bIns="0" rIns="0">
            <a:spAutoFit/>
          </a:bodyPr>
          <a:lstStyle/>
          <a:p>
            <a:pPr marL="0" indent="0" lvl="1">
              <a:lnSpc>
                <a:spcPts val="8010"/>
              </a:lnSpc>
            </a:pPr>
            <a:r>
              <a:rPr lang="en-US" sz="8900" spc="-409">
                <a:solidFill>
                  <a:srgbClr val="000000"/>
                </a:solidFill>
                <a:latin typeface="Raleway"/>
              </a:rPr>
              <a:t>Distribution of Book Ratings</a:t>
            </a:r>
          </a:p>
        </p:txBody>
      </p:sp>
      <p:sp>
        <p:nvSpPr>
          <p:cNvPr name="TextBox 6" id="6"/>
          <p:cNvSpPr txBox="true"/>
          <p:nvPr/>
        </p:nvSpPr>
        <p:spPr>
          <a:xfrm rot="0">
            <a:off x="9882117" y="2108335"/>
            <a:ext cx="7711250" cy="1847839"/>
          </a:xfrm>
          <a:prstGeom prst="rect">
            <a:avLst/>
          </a:prstGeom>
        </p:spPr>
        <p:txBody>
          <a:bodyPr anchor="t" rtlCol="false" tIns="0" lIns="0" bIns="0" rIns="0">
            <a:spAutoFit/>
          </a:bodyPr>
          <a:lstStyle/>
          <a:p>
            <a:pPr algn="just">
              <a:lnSpc>
                <a:spcPts val="3675"/>
              </a:lnSpc>
            </a:pPr>
            <a:r>
              <a:rPr lang="en-US" sz="2625">
                <a:solidFill>
                  <a:srgbClr val="000000"/>
                </a:solidFill>
                <a:latin typeface="Canva Sans"/>
              </a:rPr>
              <a:t>More than 3500 books are rated between 3 to 4.5 which is almost 62% of the overall, only 260 books are rated below 3 which is less than 5% and rest of the books are rated above 4.5</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9800"/>
        </a:solidFill>
      </p:bgPr>
    </p:bg>
    <p:spTree>
      <p:nvGrpSpPr>
        <p:cNvPr id="1" name=""/>
        <p:cNvGrpSpPr/>
        <p:nvPr/>
      </p:nvGrpSpPr>
      <p:grpSpPr>
        <a:xfrm>
          <a:off x="0" y="0"/>
          <a:ext cx="0" cy="0"/>
          <a:chOff x="0" y="0"/>
          <a:chExt cx="0" cy="0"/>
        </a:xfrm>
      </p:grpSpPr>
      <p:sp>
        <p:nvSpPr>
          <p:cNvPr name="Freeform 2" id="2"/>
          <p:cNvSpPr/>
          <p:nvPr/>
        </p:nvSpPr>
        <p:spPr>
          <a:xfrm flipH="false" flipV="false" rot="0">
            <a:off x="8939513" y="4260388"/>
            <a:ext cx="8319787" cy="4997912"/>
          </a:xfrm>
          <a:custGeom>
            <a:avLst/>
            <a:gdLst/>
            <a:ahLst/>
            <a:cxnLst/>
            <a:rect r="r" b="b" t="t" l="l"/>
            <a:pathLst>
              <a:path h="4997912" w="8319787">
                <a:moveTo>
                  <a:pt x="0" y="0"/>
                </a:moveTo>
                <a:lnTo>
                  <a:pt x="8319787" y="0"/>
                </a:lnTo>
                <a:lnTo>
                  <a:pt x="8319787" y="4997912"/>
                </a:lnTo>
                <a:lnTo>
                  <a:pt x="0" y="4997912"/>
                </a:lnTo>
                <a:lnTo>
                  <a:pt x="0" y="0"/>
                </a:lnTo>
                <a:close/>
              </a:path>
            </a:pathLst>
          </a:custGeom>
          <a:blipFill>
            <a:blip r:embed="rId2"/>
            <a:stretch>
              <a:fillRect l="0" t="0" r="0" b="0"/>
            </a:stretch>
          </a:blipFill>
          <a:ln w="38100" cap="sq">
            <a:solidFill>
              <a:srgbClr val="000000"/>
            </a:solidFill>
            <a:prstDash val="solid"/>
            <a:miter/>
          </a:ln>
        </p:spPr>
      </p:sp>
      <p:sp>
        <p:nvSpPr>
          <p:cNvPr name="Freeform 3" id="3"/>
          <p:cNvSpPr/>
          <p:nvPr/>
        </p:nvSpPr>
        <p:spPr>
          <a:xfrm flipH="false" flipV="false" rot="0">
            <a:off x="16930997" y="0"/>
            <a:ext cx="1357003" cy="1357003"/>
          </a:xfrm>
          <a:custGeom>
            <a:avLst/>
            <a:gdLst/>
            <a:ahLst/>
            <a:cxnLst/>
            <a:rect r="r" b="b" t="t" l="l"/>
            <a:pathLst>
              <a:path h="1357003" w="1357003">
                <a:moveTo>
                  <a:pt x="0" y="0"/>
                </a:moveTo>
                <a:lnTo>
                  <a:pt x="1357003" y="0"/>
                </a:lnTo>
                <a:lnTo>
                  <a:pt x="1357003" y="1357003"/>
                </a:lnTo>
                <a:lnTo>
                  <a:pt x="0" y="1357003"/>
                </a:lnTo>
                <a:lnTo>
                  <a:pt x="0" y="0"/>
                </a:lnTo>
                <a:close/>
              </a:path>
            </a:pathLst>
          </a:custGeom>
          <a:blipFill>
            <a:blip r:embed="rId3"/>
            <a:stretch>
              <a:fillRect l="0" t="0" r="0" b="0"/>
            </a:stretch>
          </a:blipFill>
        </p:spPr>
      </p:sp>
      <p:sp>
        <p:nvSpPr>
          <p:cNvPr name="TextBox 4" id="4"/>
          <p:cNvSpPr txBox="true"/>
          <p:nvPr/>
        </p:nvSpPr>
        <p:spPr>
          <a:xfrm rot="0">
            <a:off x="748677" y="1304925"/>
            <a:ext cx="9440416" cy="2369484"/>
          </a:xfrm>
          <a:prstGeom prst="rect">
            <a:avLst/>
          </a:prstGeom>
        </p:spPr>
        <p:txBody>
          <a:bodyPr anchor="t" rtlCol="false" tIns="0" lIns="0" bIns="0" rIns="0">
            <a:spAutoFit/>
          </a:bodyPr>
          <a:lstStyle/>
          <a:p>
            <a:pPr marL="0" indent="0" lvl="1">
              <a:lnSpc>
                <a:spcPts val="8947"/>
              </a:lnSpc>
            </a:pPr>
            <a:r>
              <a:rPr lang="en-US" sz="9941" spc="-457">
                <a:solidFill>
                  <a:srgbClr val="000000"/>
                </a:solidFill>
                <a:latin typeface="Raleway Medium"/>
              </a:rPr>
              <a:t>Genres </a:t>
            </a:r>
            <a:r>
              <a:rPr lang="en-US" sz="9941" spc="-457">
                <a:solidFill>
                  <a:srgbClr val="000000"/>
                </a:solidFill>
                <a:latin typeface="Raleway Medium"/>
              </a:rPr>
              <a:t>with High Engagement</a:t>
            </a:r>
          </a:p>
        </p:txBody>
      </p:sp>
      <p:sp>
        <p:nvSpPr>
          <p:cNvPr name="TextBox 5" id="5"/>
          <p:cNvSpPr txBox="true"/>
          <p:nvPr/>
        </p:nvSpPr>
        <p:spPr>
          <a:xfrm rot="0">
            <a:off x="748677" y="4204970"/>
            <a:ext cx="7351817" cy="2277110"/>
          </a:xfrm>
          <a:prstGeom prst="rect">
            <a:avLst/>
          </a:prstGeom>
        </p:spPr>
        <p:txBody>
          <a:bodyPr anchor="t" rtlCol="false" tIns="0" lIns="0" bIns="0" rIns="0">
            <a:spAutoFit/>
          </a:bodyPr>
          <a:lstStyle/>
          <a:p>
            <a:pPr algn="just">
              <a:lnSpc>
                <a:spcPts val="3640"/>
              </a:lnSpc>
            </a:pPr>
            <a:r>
              <a:rPr lang="en-US" sz="2600">
                <a:solidFill>
                  <a:srgbClr val="000000"/>
                </a:solidFill>
                <a:latin typeface="Canva Sans"/>
              </a:rPr>
              <a:t>Recognizing books with a high number of people rated can indicate popularity and reader engagement, which are valuable metrics for publishers and authors.</a:t>
            </a:r>
          </a:p>
          <a:p>
            <a:pPr algn="just">
              <a:lnSpc>
                <a:spcPts val="364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DAF-kmCCSMY</dc:identifier>
  <dcterms:modified xsi:type="dcterms:W3CDTF">2011-08-01T06:04:30Z</dcterms:modified>
  <cp:revision>1</cp:revision>
  <dc:title>Analyzing the Books Sale on Amazon.com</dc:title>
</cp:coreProperties>
</file>

<file path=docProps/thumbnail.jpeg>
</file>